
<file path=[Content_Types].xml><?xml version="1.0" encoding="utf-8"?>
<Types xmlns="http://schemas.openxmlformats.org/package/2006/content-types">
  <Default Extension="emf" ContentType="image/x-emf"/>
  <Default Extension="jpeg" ContentType="image/jpeg"/>
  <Default Extension="png" ContentType="image/png"/>
  <Default Extension="ppm"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2" r:id="rId2"/>
    <p:sldId id="300" r:id="rId3"/>
    <p:sldId id="263" r:id="rId4"/>
    <p:sldId id="264" r:id="rId5"/>
    <p:sldId id="265" r:id="rId6"/>
    <p:sldId id="266" r:id="rId7"/>
    <p:sldId id="260" r:id="rId8"/>
    <p:sldId id="261" r:id="rId9"/>
    <p:sldId id="256" r:id="rId10"/>
    <p:sldId id="257" r:id="rId11"/>
    <p:sldId id="258" r:id="rId12"/>
    <p:sldId id="259" r:id="rId13"/>
    <p:sldId id="294" r:id="rId14"/>
    <p:sldId id="295" r:id="rId15"/>
    <p:sldId id="296" r:id="rId16"/>
    <p:sldId id="298" r:id="rId17"/>
    <p:sldId id="297" r:id="rId18"/>
    <p:sldId id="279" r:id="rId19"/>
    <p:sldId id="270" r:id="rId20"/>
    <p:sldId id="283" r:id="rId21"/>
    <p:sldId id="284" r:id="rId22"/>
    <p:sldId id="285" r:id="rId23"/>
    <p:sldId id="274" r:id="rId24"/>
    <p:sldId id="275" r:id="rId25"/>
    <p:sldId id="288" r:id="rId26"/>
    <p:sldId id="289" r:id="rId27"/>
    <p:sldId id="299"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4660"/>
  </p:normalViewPr>
  <p:slideViewPr>
    <p:cSldViewPr snapToGrid="0">
      <p:cViewPr varScale="1">
        <p:scale>
          <a:sx n="124" d="100"/>
          <a:sy n="124" d="100"/>
        </p:scale>
        <p:origin x="12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AE35F-148C-8347-A5F5-A7A9E0F3E0EA}" type="datetimeFigureOut">
              <a:rPr lang="en-US" smtClean="0"/>
              <a:t>4/7/24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71FB8-7833-114F-8A89-37AA45AC2FA7}" type="slidenum">
              <a:rPr lang="en-US" smtClean="0"/>
              <a:t>‹#›</a:t>
            </a:fld>
            <a:endParaRPr lang="en-US"/>
          </a:p>
        </p:txBody>
      </p:sp>
    </p:spTree>
    <p:extLst>
      <p:ext uri="{BB962C8B-B14F-4D97-AF65-F5344CB8AC3E}">
        <p14:creationId xmlns:p14="http://schemas.microsoft.com/office/powerpoint/2010/main" val="1325819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Project_stakehold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Bangladesh</a:t>
            </a:r>
            <a:r>
              <a:rPr lang="en-US" sz="1200" kern="1200" baseline="0" dirty="0">
                <a:solidFill>
                  <a:schemeClr val="tx1"/>
                </a:solidFill>
                <a:effectLst/>
                <a:latin typeface="+mn-lt"/>
                <a:ea typeface="+mn-ea"/>
                <a:cs typeface="+mn-cs"/>
              </a:rPr>
              <a:t> is a low-lying developing nation with a significant population below the poverty level and large areas of land within 0-10 meters of sea level and thus susceptible to increased flooding associated with sea level rise and changing rain patterns.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Images left to right:</a:t>
            </a:r>
          </a:p>
          <a:p>
            <a:pPr marL="171450" indent="-171450">
              <a:buFont typeface="Arial"/>
              <a:buChar char="•"/>
            </a:pPr>
            <a:r>
              <a:rPr lang="en-US" sz="1200" kern="1200" dirty="0">
                <a:solidFill>
                  <a:schemeClr val="tx1"/>
                </a:solidFill>
                <a:effectLst/>
                <a:latin typeface="+mn-lt"/>
                <a:ea typeface="+mn-ea"/>
                <a:cs typeface="+mn-cs"/>
              </a:rPr>
              <a:t>Map of Bangladesh depicting proportion of population below poverty.</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mage: http://</a:t>
            </a:r>
            <a:r>
              <a:rPr lang="en-US" sz="1200" kern="1200" dirty="0" err="1">
                <a:solidFill>
                  <a:schemeClr val="tx1"/>
                </a:solidFill>
                <a:effectLst/>
                <a:latin typeface="+mn-lt"/>
                <a:ea typeface="+mn-ea"/>
                <a:cs typeface="+mn-cs"/>
              </a:rPr>
              <a:t>www.worldbank.org</a:t>
            </a:r>
            <a:r>
              <a:rPr lang="en-US" sz="1200" kern="1200" dirty="0">
                <a:solidFill>
                  <a:schemeClr val="tx1"/>
                </a:solidFill>
                <a:effectLst/>
                <a:latin typeface="+mn-lt"/>
                <a:ea typeface="+mn-ea"/>
                <a:cs typeface="+mn-cs"/>
              </a:rPr>
              <a:t>/en/news/press-release/2014/08/27/latest-</a:t>
            </a:r>
            <a:r>
              <a:rPr lang="en-US" sz="1200" kern="1200" dirty="0" err="1">
                <a:solidFill>
                  <a:schemeClr val="tx1"/>
                </a:solidFill>
                <a:effectLst/>
                <a:latin typeface="+mn-lt"/>
                <a:ea typeface="+mn-ea"/>
                <a:cs typeface="+mn-cs"/>
              </a:rPr>
              <a:t>bangladesh</a:t>
            </a:r>
            <a:r>
              <a:rPr lang="en-US" sz="1200" kern="1200" dirty="0">
                <a:solidFill>
                  <a:schemeClr val="tx1"/>
                </a:solidFill>
                <a:effectLst/>
                <a:latin typeface="+mn-lt"/>
                <a:ea typeface="+mn-ea"/>
                <a:cs typeface="+mn-cs"/>
              </a:rPr>
              <a:t>-poverty-maps-launched (World Bank has released under creative commons license)</a:t>
            </a:r>
          </a:p>
          <a:p>
            <a:pPr marL="171450" indent="-171450">
              <a:buFont typeface="Arial"/>
              <a:buChar char="•"/>
            </a:pPr>
            <a:r>
              <a:rPr lang="en-US" baseline="0" dirty="0"/>
              <a:t>Elevation map of Bangladesh, International Centre for </a:t>
            </a:r>
            <a:r>
              <a:rPr lang="en-US" baseline="0" dirty="0" err="1"/>
              <a:t>Diarrhoeal</a:t>
            </a:r>
            <a:r>
              <a:rPr lang="en-US" baseline="0" dirty="0"/>
              <a:t> Disease Research, Bangladesh (http://</a:t>
            </a:r>
            <a:r>
              <a:rPr lang="en-US" baseline="0" dirty="0" err="1"/>
              <a:t>dspace.icddrb.org</a:t>
            </a:r>
            <a:r>
              <a:rPr lang="en-US" baseline="0" dirty="0"/>
              <a:t>/</a:t>
            </a:r>
            <a:r>
              <a:rPr lang="en-US" baseline="0" dirty="0" err="1"/>
              <a:t>jspui</a:t>
            </a:r>
            <a:r>
              <a:rPr lang="en-US" baseline="0" dirty="0"/>
              <a:t>/; publications open for reuse) - </a:t>
            </a:r>
            <a:r>
              <a:rPr lang="en-US" sz="1200" b="0" i="0" u="none" strike="noStrike" kern="1200" baseline="0" dirty="0">
                <a:solidFill>
                  <a:schemeClr val="tx1"/>
                </a:solidFill>
                <a:latin typeface="+mn-lt"/>
                <a:ea typeface="+mn-ea"/>
                <a:cs typeface="+mn-cs"/>
              </a:rPr>
              <a:t>Health and Demographic Surveillance </a:t>
            </a:r>
            <a:r>
              <a:rPr lang="en-US" sz="1200" b="0" i="0" u="none" strike="noStrike" kern="1200" baseline="0" dirty="0" err="1">
                <a:solidFill>
                  <a:schemeClr val="tx1"/>
                </a:solidFill>
                <a:latin typeface="+mn-lt"/>
                <a:ea typeface="+mn-ea"/>
                <a:cs typeface="+mn-cs"/>
              </a:rPr>
              <a:t>SystemHealth</a:t>
            </a:r>
            <a:r>
              <a:rPr lang="en-US" sz="1200" b="0" i="0" u="none" strike="noStrike" kern="1200" baseline="0" dirty="0">
                <a:solidFill>
                  <a:schemeClr val="tx1"/>
                </a:solidFill>
                <a:latin typeface="+mn-lt"/>
                <a:ea typeface="+mn-ea"/>
                <a:cs typeface="+mn-cs"/>
              </a:rPr>
              <a:t> and Demographic Surveillance System Report 2009</a:t>
            </a:r>
          </a:p>
          <a:p>
            <a:pPr marL="171450" indent="-171450">
              <a:buFont typeface="Arial"/>
              <a:buChar char="•"/>
            </a:pPr>
            <a:r>
              <a:rPr lang="en-US" sz="1200" b="0" i="0" u="none" strike="noStrike" kern="1200" baseline="0" dirty="0">
                <a:solidFill>
                  <a:schemeClr val="tx1"/>
                </a:solidFill>
                <a:effectLst/>
                <a:latin typeface="+mn-lt"/>
                <a:ea typeface="+mn-ea"/>
                <a:cs typeface="+mn-cs"/>
              </a:rPr>
              <a:t>Google Earth image of the location of Bangladesh </a:t>
            </a:r>
            <a:r>
              <a:rPr lang="en-US" sz="1200" kern="1200" dirty="0">
                <a:solidFill>
                  <a:schemeClr val="tx1"/>
                </a:solidFill>
                <a:effectLst/>
                <a:latin typeface="+mn-lt"/>
                <a:ea typeface="+mn-ea"/>
                <a:cs typeface="+mn-cs"/>
              </a:rPr>
              <a:t>in Asia</a:t>
            </a:r>
            <a:endParaRPr lang="en-US" baseline="0" dirty="0"/>
          </a:p>
        </p:txBody>
      </p:sp>
      <p:sp>
        <p:nvSpPr>
          <p:cNvPr id="4" name="Slide Number Placeholder 3"/>
          <p:cNvSpPr>
            <a:spLocks noGrp="1"/>
          </p:cNvSpPr>
          <p:nvPr>
            <p:ph type="sldNum" sz="quarter" idx="10"/>
          </p:nvPr>
        </p:nvSpPr>
        <p:spPr/>
        <p:txBody>
          <a:bodyPr/>
          <a:lstStyle/>
          <a:p>
            <a:fld id="{6273B411-E165-BF48-ABA2-70D378AC59C2}" type="slidenum">
              <a:rPr lang="en-US" smtClean="0"/>
              <a:t>19</a:t>
            </a:fld>
            <a:endParaRPr lang="en-US"/>
          </a:p>
        </p:txBody>
      </p:sp>
    </p:spTree>
    <p:extLst>
      <p:ext uri="{BB962C8B-B14F-4D97-AF65-F5344CB8AC3E}">
        <p14:creationId xmlns:p14="http://schemas.microsoft.com/office/powerpoint/2010/main" val="420164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may wish to choose one or</a:t>
            </a:r>
            <a:r>
              <a:rPr lang="en-US" baseline="0" dirty="0"/>
              <a:t> the other from this or the previous slide if you wish to engage the students in a discussion about the posed questions.</a:t>
            </a:r>
            <a:endParaRPr lang="en-US" dirty="0"/>
          </a:p>
          <a:p>
            <a:endParaRPr lang="en-US" dirty="0"/>
          </a:p>
          <a:p>
            <a:r>
              <a:rPr lang="en-US" dirty="0"/>
              <a:t>Aerial view of </a:t>
            </a:r>
            <a:r>
              <a:rPr lang="en-US" dirty="0" err="1"/>
              <a:t>Malé</a:t>
            </a:r>
            <a:r>
              <a:rPr lang="en-US" dirty="0"/>
              <a:t> International Airport (VRMM), in the direction of Runway 36 </a:t>
            </a:r>
            <a:r>
              <a:rPr lang="mr-IN" dirty="0"/>
              <a:t>–</a:t>
            </a:r>
            <a:r>
              <a:rPr lang="en-US" dirty="0"/>
              <a:t> shows how very</a:t>
            </a:r>
            <a:r>
              <a:rPr lang="en-US" baseline="0" dirty="0"/>
              <a:t> little elevation is available above current sea level.</a:t>
            </a:r>
            <a:endParaRPr lang="en-US" dirty="0"/>
          </a:p>
          <a:p>
            <a:endParaRPr lang="en-US" dirty="0"/>
          </a:p>
          <a:p>
            <a:r>
              <a:rPr lang="en-US" dirty="0"/>
              <a:t>Image source: </a:t>
            </a:r>
            <a:r>
              <a:rPr lang="en-US" dirty="0" err="1"/>
              <a:t>PalawanOz</a:t>
            </a:r>
            <a:r>
              <a:rPr lang="en-US" dirty="0"/>
              <a:t> [Public domain], from Wikimedia Commons; https://</a:t>
            </a:r>
            <a:r>
              <a:rPr lang="en-US" dirty="0" err="1"/>
              <a:t>commons.wikimedia.org</a:t>
            </a:r>
            <a:r>
              <a:rPr lang="en-US" dirty="0"/>
              <a:t>/wiki/File:Maldives_Approach_Finals_-_Rwy_36_Short_Finals_1.jpg</a:t>
            </a:r>
          </a:p>
        </p:txBody>
      </p:sp>
      <p:sp>
        <p:nvSpPr>
          <p:cNvPr id="4" name="Slide Number Placeholder 3"/>
          <p:cNvSpPr>
            <a:spLocks noGrp="1"/>
          </p:cNvSpPr>
          <p:nvPr>
            <p:ph type="sldNum" sz="quarter" idx="10"/>
          </p:nvPr>
        </p:nvSpPr>
        <p:spPr/>
        <p:txBody>
          <a:bodyPr/>
          <a:lstStyle/>
          <a:p>
            <a:fld id="{6273B411-E165-BF48-ABA2-70D378AC59C2}" type="slidenum">
              <a:rPr lang="en-US" smtClean="0"/>
              <a:t>28</a:t>
            </a:fld>
            <a:endParaRPr lang="en-US"/>
          </a:p>
        </p:txBody>
      </p:sp>
    </p:spTree>
    <p:extLst>
      <p:ext uri="{BB962C8B-B14F-4D97-AF65-F5344CB8AC3E}">
        <p14:creationId xmlns:p14="http://schemas.microsoft.com/office/powerpoint/2010/main" val="250002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Southern California gives an example of the types of societal infrastructure are vulnerable to sea level change in many coastal cities around the world. Besides large populations, coastal cities have critical infrastructure such as ports, railways, roads, power plants, and water treatment facilities.</a:t>
            </a:r>
          </a:p>
          <a:p>
            <a:endParaRPr lang="en-US" baseline="0" dirty="0"/>
          </a:p>
          <a:p>
            <a:r>
              <a:rPr lang="en-US" baseline="0" dirty="0"/>
              <a:t>Images</a:t>
            </a:r>
          </a:p>
          <a:p>
            <a:r>
              <a:rPr lang="en-US" baseline="0" dirty="0"/>
              <a:t>Upper left: https://</a:t>
            </a:r>
            <a:r>
              <a:rPr lang="en-US" baseline="0" dirty="0" err="1"/>
              <a:t>en.wikipedia.org</a:t>
            </a:r>
            <a:r>
              <a:rPr lang="en-US" baseline="0" dirty="0"/>
              <a:t>/wiki/</a:t>
            </a:r>
            <a:r>
              <a:rPr lang="en-US" baseline="0" dirty="0" err="1"/>
              <a:t>Port_of_Los_Angeles</a:t>
            </a:r>
            <a:r>
              <a:rPr lang="en-US" baseline="0" dirty="0"/>
              <a:t>#/media/File:LA-port%2BLong-Beach1.jpg</a:t>
            </a:r>
          </a:p>
          <a:p>
            <a:r>
              <a:rPr lang="en-US" baseline="0" dirty="0"/>
              <a:t>Upper right: Google Maps</a:t>
            </a:r>
          </a:p>
          <a:p>
            <a:r>
              <a:rPr lang="en-US" baseline="0" dirty="0"/>
              <a:t>Lower: CA </a:t>
            </a:r>
            <a:r>
              <a:rPr lang="en-US" baseline="0" dirty="0" err="1"/>
              <a:t>Dept</a:t>
            </a:r>
            <a:r>
              <a:rPr lang="en-US" baseline="0" dirty="0"/>
              <a:t> of Conservation farmland mapping and monitoring program</a:t>
            </a:r>
          </a:p>
        </p:txBody>
      </p:sp>
      <p:sp>
        <p:nvSpPr>
          <p:cNvPr id="4" name="Slide Number Placeholder 3"/>
          <p:cNvSpPr>
            <a:spLocks noGrp="1"/>
          </p:cNvSpPr>
          <p:nvPr>
            <p:ph type="sldNum" sz="quarter" idx="10"/>
          </p:nvPr>
        </p:nvSpPr>
        <p:spPr/>
        <p:txBody>
          <a:bodyPr/>
          <a:lstStyle/>
          <a:p>
            <a:fld id="{6273B411-E165-BF48-ABA2-70D378AC59C2}" type="slidenum">
              <a:rPr lang="en-US" smtClean="0"/>
              <a:t>20</a:t>
            </a:fld>
            <a:endParaRPr lang="en-US"/>
          </a:p>
        </p:txBody>
      </p:sp>
    </p:spTree>
    <p:extLst>
      <p:ext uri="{BB962C8B-B14F-4D97-AF65-F5344CB8AC3E}">
        <p14:creationId xmlns:p14="http://schemas.microsoft.com/office/powerpoint/2010/main" val="420164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of the islands in the world simply do not have land of high enough elevation land to be above sea level if levels rise. Maldives is an inland nation southwest of India with a high point of 2.4 meters above sea level and an average elevation of 1.5 meters. Great diversity of marine resources are found around the islands. The populated islands themselves have very dense population and societal infrastructure.</a:t>
            </a:r>
          </a:p>
          <a:p>
            <a:endParaRPr lang="en-US" baseline="0" dirty="0"/>
          </a:p>
          <a:p>
            <a:r>
              <a:rPr lang="en-US" baseline="0" dirty="0"/>
              <a:t>Images</a:t>
            </a:r>
          </a:p>
          <a:p>
            <a:r>
              <a:rPr lang="en-US" baseline="0" dirty="0" err="1"/>
              <a:t>Malé</a:t>
            </a:r>
            <a:r>
              <a:rPr lang="en-US" baseline="0" dirty="0"/>
              <a:t> : By </a:t>
            </a:r>
            <a:r>
              <a:rPr lang="en-US" baseline="0" dirty="0" err="1"/>
              <a:t>Shahee</a:t>
            </a:r>
            <a:r>
              <a:rPr lang="en-US" baseline="0" dirty="0"/>
              <a:t> </a:t>
            </a:r>
            <a:r>
              <a:rPr lang="en-US" baseline="0" dirty="0" err="1"/>
              <a:t>Ilyas</a:t>
            </a:r>
            <a:r>
              <a:rPr lang="en-US" baseline="0" dirty="0"/>
              <a:t> - Own work, CC BY-SA 3.0, https://</a:t>
            </a:r>
            <a:r>
              <a:rPr lang="en-US" baseline="0" dirty="0" err="1"/>
              <a:t>commons.wikimedia.org</a:t>
            </a:r>
            <a:r>
              <a:rPr lang="en-US" baseline="0" dirty="0"/>
              <a:t>/w/</a:t>
            </a:r>
            <a:r>
              <a:rPr lang="en-US" baseline="0" dirty="0" err="1"/>
              <a:t>index.php?curid</a:t>
            </a:r>
            <a:r>
              <a:rPr lang="en-US" baseline="0" dirty="0"/>
              <a:t>=621195</a:t>
            </a:r>
          </a:p>
          <a:p>
            <a:r>
              <a:rPr lang="en-US" baseline="0" dirty="0"/>
              <a:t>Corals: By </a:t>
            </a:r>
            <a:r>
              <a:rPr lang="en-US" baseline="0" dirty="0" err="1"/>
              <a:t>Tchami</a:t>
            </a:r>
            <a:r>
              <a:rPr lang="en-US" baseline="0" dirty="0"/>
              <a:t> - Maldives, CC BY-SA 2.0, https://</a:t>
            </a:r>
            <a:r>
              <a:rPr lang="en-US" baseline="0" dirty="0" err="1"/>
              <a:t>commons.wikimedia.org</a:t>
            </a:r>
            <a:r>
              <a:rPr lang="en-US" baseline="0" dirty="0"/>
              <a:t>/w/</a:t>
            </a:r>
            <a:r>
              <a:rPr lang="en-US" baseline="0" dirty="0" err="1"/>
              <a:t>index.php?curid</a:t>
            </a:r>
            <a:r>
              <a:rPr lang="en-US" baseline="0" dirty="0"/>
              <a:t>=34516229</a:t>
            </a:r>
          </a:p>
          <a:p>
            <a:r>
              <a:rPr lang="en-US" baseline="0" dirty="0"/>
              <a:t>Overview: Google Earth</a:t>
            </a:r>
          </a:p>
        </p:txBody>
      </p:sp>
      <p:sp>
        <p:nvSpPr>
          <p:cNvPr id="4" name="Slide Number Placeholder 3"/>
          <p:cNvSpPr>
            <a:spLocks noGrp="1"/>
          </p:cNvSpPr>
          <p:nvPr>
            <p:ph type="sldNum" sz="quarter" idx="10"/>
          </p:nvPr>
        </p:nvSpPr>
        <p:spPr/>
        <p:txBody>
          <a:bodyPr/>
          <a:lstStyle/>
          <a:p>
            <a:fld id="{6273B411-E165-BF48-ABA2-70D378AC59C2}" type="slidenum">
              <a:rPr lang="en-US" smtClean="0"/>
              <a:t>21</a:t>
            </a:fld>
            <a:endParaRPr lang="en-US"/>
          </a:p>
        </p:txBody>
      </p:sp>
    </p:spTree>
    <p:extLst>
      <p:ext uri="{BB962C8B-B14F-4D97-AF65-F5344CB8AC3E}">
        <p14:creationId xmlns:p14="http://schemas.microsoft.com/office/powerpoint/2010/main" val="420164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the students were asked in</a:t>
            </a:r>
            <a:r>
              <a:rPr lang="en-US" baseline="0" dirty="0"/>
              <a:t> the pre-class homework. </a:t>
            </a:r>
          </a:p>
          <a:p>
            <a:r>
              <a:rPr lang="en-US" baseline="0" dirty="0"/>
              <a:t>OPTIONAL: You may wish to start class with some discussion of how students answered the questions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22</a:t>
            </a:fld>
            <a:endParaRPr lang="en-US"/>
          </a:p>
        </p:txBody>
      </p:sp>
    </p:spTree>
    <p:extLst>
      <p:ext uri="{BB962C8B-B14F-4D97-AF65-F5344CB8AC3E}">
        <p14:creationId xmlns:p14="http://schemas.microsoft.com/office/powerpoint/2010/main" val="358409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Project Management Institute</a:t>
            </a:r>
            <a:r>
              <a:rPr lang="en-US" dirty="0"/>
              <a:t>, 2013, </a:t>
            </a:r>
            <a:r>
              <a:rPr lang="en-US" dirty="0">
                <a:hlinkClick r:id="rId3"/>
              </a:rPr>
              <a:t>Project stakeholder - Wikipedia, the free encyclopedia</a:t>
            </a:r>
            <a:r>
              <a:rPr lang="en-US" dirty="0"/>
              <a:t>   https://</a:t>
            </a:r>
            <a:r>
              <a:rPr lang="en-US" dirty="0" err="1"/>
              <a:t>en.wikipedia.org</a:t>
            </a:r>
            <a:r>
              <a:rPr lang="en-US" dirty="0"/>
              <a:t>/wiki/</a:t>
            </a:r>
            <a:r>
              <a:rPr lang="en-US" dirty="0" err="1"/>
              <a:t>Project_</a:t>
            </a:r>
            <a:r>
              <a:rPr lang="en-US" b="1" dirty="0" err="1"/>
              <a:t>stakeholder</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23</a:t>
            </a:fld>
            <a:endParaRPr lang="en-US"/>
          </a:p>
        </p:txBody>
      </p:sp>
    </p:spTree>
    <p:extLst>
      <p:ext uri="{BB962C8B-B14F-4D97-AF65-F5344CB8AC3E}">
        <p14:creationId xmlns:p14="http://schemas.microsoft.com/office/powerpoint/2010/main" val="2903416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These are possible stakeholder groups but hopefully students will come up with</a:t>
            </a:r>
            <a:r>
              <a:rPr lang="en-US" b="0" baseline="0" dirty="0"/>
              <a:t> a similar list but you could refer to this for ideas to consider.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Note: NGO = non government organization</a:t>
            </a:r>
            <a:endParaRPr lang="en-US" b="0" dirty="0"/>
          </a:p>
        </p:txBody>
      </p:sp>
      <p:sp>
        <p:nvSpPr>
          <p:cNvPr id="4" name="Slide Number Placeholder 3"/>
          <p:cNvSpPr>
            <a:spLocks noGrp="1"/>
          </p:cNvSpPr>
          <p:nvPr>
            <p:ph type="sldNum" sz="quarter" idx="10"/>
          </p:nvPr>
        </p:nvSpPr>
        <p:spPr/>
        <p:txBody>
          <a:bodyPr/>
          <a:lstStyle/>
          <a:p>
            <a:fld id="{6273B411-E165-BF48-ABA2-70D378AC59C2}" type="slidenum">
              <a:rPr lang="en-US" smtClean="0"/>
              <a:t>24</a:t>
            </a:fld>
            <a:endParaRPr lang="en-US"/>
          </a:p>
        </p:txBody>
      </p:sp>
    </p:spTree>
    <p:extLst>
      <p:ext uri="{BB962C8B-B14F-4D97-AF65-F5344CB8AC3E}">
        <p14:creationId xmlns:p14="http://schemas.microsoft.com/office/powerpoint/2010/main" val="300848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 Stakeholder Analysis cross plot of interest verses power with the relative position of various stakeholders shown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corporate example.  Additional plots could be set up with other criteria selected for comparison such as impact, engagement, resources, direct, indirect, and legal requirements.</a:t>
            </a:r>
            <a:r>
              <a:rPr lang="en-US" dirty="0">
                <a:effectLst/>
              </a:rPr>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Adapted</a:t>
            </a:r>
            <a:r>
              <a:rPr lang="en-US" baseline="0" dirty="0"/>
              <a:t> from </a:t>
            </a: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www.stakeholdermap.com</a:t>
            </a:r>
            <a:r>
              <a:rPr lang="en-US" sz="1200" kern="1200" dirty="0">
                <a:solidFill>
                  <a:schemeClr val="tx1"/>
                </a:solidFill>
                <a:effectLst/>
                <a:latin typeface="+mn-lt"/>
                <a:ea typeface="+mn-ea"/>
                <a:cs typeface="+mn-cs"/>
              </a:rPr>
              <a:t>/stakeholder-</a:t>
            </a:r>
            <a:r>
              <a:rPr lang="en-US" sz="1200" kern="1200" dirty="0" err="1">
                <a:solidFill>
                  <a:schemeClr val="tx1"/>
                </a:solidFill>
                <a:effectLst/>
                <a:latin typeface="+mn-lt"/>
                <a:ea typeface="+mn-ea"/>
                <a:cs typeface="+mn-cs"/>
              </a:rPr>
              <a:t>analysis.html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9F6025-9605-6348-90ED-9C05DFDCE66A}"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20042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Plot</a:t>
            </a:r>
            <a:r>
              <a:rPr lang="en-US" sz="1200" kern="1200" baseline="0" dirty="0">
                <a:solidFill>
                  <a:schemeClr val="tx1"/>
                </a:solidFill>
                <a:effectLst/>
                <a:latin typeface="+mn-lt"/>
                <a:ea typeface="+mn-ea"/>
                <a:cs typeface="+mn-cs"/>
              </a:rPr>
              <a:t> where the class’s ideas can be recorded here as a way to think through the relative interest </a:t>
            </a:r>
            <a:r>
              <a:rPr lang="en-US" sz="1200" kern="1200" baseline="0" dirty="0" err="1">
                <a:solidFill>
                  <a:schemeClr val="tx1"/>
                </a:solidFill>
                <a:effectLst/>
                <a:latin typeface="+mn-lt"/>
                <a:ea typeface="+mn-ea"/>
                <a:cs typeface="+mn-cs"/>
              </a:rPr>
              <a:t>vs</a:t>
            </a:r>
            <a:r>
              <a:rPr lang="en-US" sz="1200" kern="1200" baseline="0" dirty="0">
                <a:solidFill>
                  <a:schemeClr val="tx1"/>
                </a:solidFill>
                <a:effectLst/>
                <a:latin typeface="+mn-lt"/>
                <a:ea typeface="+mn-ea"/>
                <a:cs typeface="+mn-cs"/>
              </a:rPr>
              <a:t> power.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9F6025-9605-6348-90ED-9C05DFDCE66A}"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20042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wish to choose one or</a:t>
            </a:r>
            <a:r>
              <a:rPr lang="en-US" baseline="0" dirty="0"/>
              <a:t> the other from this or the next slide if you wish to engage the students in a discussion about the posed questions.</a:t>
            </a:r>
            <a:endParaRPr lang="en-US" dirty="0"/>
          </a:p>
          <a:p>
            <a:endParaRPr lang="en-US" dirty="0"/>
          </a:p>
          <a:p>
            <a:r>
              <a:rPr lang="en-US" dirty="0"/>
              <a:t>Flooded villages and fields around a river in Bangladesh the day after the 1991 Bangladesh cyclone had struck the country. Floods</a:t>
            </a:r>
            <a:r>
              <a:rPr lang="en-US" baseline="0" dirty="0"/>
              <a:t> like this will become more common as climate change and sea level rise continue.</a:t>
            </a:r>
            <a:endParaRPr lang="en-US" dirty="0"/>
          </a:p>
          <a:p>
            <a:endParaRPr lang="en-US" dirty="0"/>
          </a:p>
          <a:p>
            <a:r>
              <a:rPr lang="en-US" dirty="0"/>
              <a:t>Image source: Staff Sergeant Val </a:t>
            </a:r>
            <a:r>
              <a:rPr lang="en-US" dirty="0" err="1"/>
              <a:t>Gempis</a:t>
            </a:r>
            <a:r>
              <a:rPr lang="en-US" dirty="0"/>
              <a:t> (USAF). Image from the Defense Visual Information Center, ID number DFST9206136. https://</a:t>
            </a:r>
            <a:r>
              <a:rPr lang="en-US" dirty="0" err="1"/>
              <a:t>commons.wikimedia.org</a:t>
            </a:r>
            <a:r>
              <a:rPr lang="en-US" dirty="0"/>
              <a:t>/wiki/File:Flooding_after_1991_cyclone.jpg (public domain)</a:t>
            </a:r>
          </a:p>
        </p:txBody>
      </p:sp>
      <p:sp>
        <p:nvSpPr>
          <p:cNvPr id="4" name="Slide Number Placeholder 3"/>
          <p:cNvSpPr>
            <a:spLocks noGrp="1"/>
          </p:cNvSpPr>
          <p:nvPr>
            <p:ph type="sldNum" sz="quarter" idx="10"/>
          </p:nvPr>
        </p:nvSpPr>
        <p:spPr/>
        <p:txBody>
          <a:bodyPr/>
          <a:lstStyle/>
          <a:p>
            <a:fld id="{6273B411-E165-BF48-ABA2-70D378AC59C2}" type="slidenum">
              <a:rPr lang="en-US" smtClean="0"/>
              <a:t>27</a:t>
            </a:fld>
            <a:endParaRPr lang="en-US"/>
          </a:p>
        </p:txBody>
      </p:sp>
    </p:spTree>
    <p:extLst>
      <p:ext uri="{BB962C8B-B14F-4D97-AF65-F5344CB8AC3E}">
        <p14:creationId xmlns:p14="http://schemas.microsoft.com/office/powerpoint/2010/main" val="250002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DA8F34-8A59-4F7B-9A4F-49AFA9509C67}"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199344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A8F34-8A59-4F7B-9A4F-49AFA9509C67}"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3783271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A8F34-8A59-4F7B-9A4F-49AFA9509C67}"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1107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A8F34-8A59-4F7B-9A4F-49AFA9509C67}"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253242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DA8F34-8A59-4F7B-9A4F-49AFA9509C67}"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207518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DA8F34-8A59-4F7B-9A4F-49AFA9509C67}" type="datetimeFigureOut">
              <a:rPr lang="en-US" smtClean="0"/>
              <a:t>4/7/24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21642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DA8F34-8A59-4F7B-9A4F-49AFA9509C67}" type="datetimeFigureOut">
              <a:rPr lang="en-US" smtClean="0"/>
              <a:t>4/7/24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36072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DA8F34-8A59-4F7B-9A4F-49AFA9509C67}" type="datetimeFigureOut">
              <a:rPr lang="en-US" smtClean="0"/>
              <a:t>4/7/24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288460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A8F34-8A59-4F7B-9A4F-49AFA9509C67}" type="datetimeFigureOut">
              <a:rPr lang="en-US" smtClean="0"/>
              <a:t>4/7/24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665797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DA8F34-8A59-4F7B-9A4F-49AFA9509C67}" type="datetimeFigureOut">
              <a:rPr lang="en-US" smtClean="0"/>
              <a:t>4/7/24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205116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DA8F34-8A59-4F7B-9A4F-49AFA9509C67}" type="datetimeFigureOut">
              <a:rPr lang="en-US" smtClean="0"/>
              <a:t>4/7/24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6999E-38A4-40B8-8A77-FF62117A4B47}" type="slidenum">
              <a:rPr lang="en-US" smtClean="0"/>
              <a:t>‹#›</a:t>
            </a:fld>
            <a:endParaRPr lang="en-US"/>
          </a:p>
        </p:txBody>
      </p:sp>
    </p:spTree>
    <p:extLst>
      <p:ext uri="{BB962C8B-B14F-4D97-AF65-F5344CB8AC3E}">
        <p14:creationId xmlns:p14="http://schemas.microsoft.com/office/powerpoint/2010/main" val="198747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A8F34-8A59-4F7B-9A4F-49AFA9509C67}" type="datetimeFigureOut">
              <a:rPr lang="en-US" smtClean="0"/>
              <a:t>4/7/24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6999E-38A4-40B8-8A77-FF62117A4B47}" type="slidenum">
              <a:rPr lang="en-US" smtClean="0"/>
              <a:t>‹#›</a:t>
            </a:fld>
            <a:endParaRPr lang="en-US"/>
          </a:p>
        </p:txBody>
      </p:sp>
    </p:spTree>
    <p:extLst>
      <p:ext uri="{BB962C8B-B14F-4D97-AF65-F5344CB8AC3E}">
        <p14:creationId xmlns:p14="http://schemas.microsoft.com/office/powerpoint/2010/main" val="107732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ppm"/></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77800"/>
            <a:ext cx="2342308" cy="646331"/>
          </a:xfrm>
          <a:prstGeom prst="rect">
            <a:avLst/>
          </a:prstGeom>
          <a:noFill/>
        </p:spPr>
        <p:txBody>
          <a:bodyPr wrap="none" rtlCol="0">
            <a:spAutoFit/>
          </a:bodyPr>
          <a:lstStyle/>
          <a:p>
            <a:r>
              <a:rPr lang="en-US" sz="3600" b="1" dirty="0">
                <a:solidFill>
                  <a:srgbClr val="FF0000"/>
                </a:solidFill>
              </a:rPr>
              <a:t>BIOSPHERE</a:t>
            </a:r>
          </a:p>
        </p:txBody>
      </p:sp>
      <p:sp>
        <p:nvSpPr>
          <p:cNvPr id="6" name="TextBox 5"/>
          <p:cNvSpPr txBox="1"/>
          <p:nvPr/>
        </p:nvSpPr>
        <p:spPr>
          <a:xfrm>
            <a:off x="2755900" y="177800"/>
            <a:ext cx="6832600" cy="1015663"/>
          </a:xfrm>
          <a:prstGeom prst="rect">
            <a:avLst/>
          </a:prstGeom>
          <a:noFill/>
        </p:spPr>
        <p:txBody>
          <a:bodyPr wrap="square" rtlCol="0">
            <a:spAutoFit/>
          </a:bodyPr>
          <a:lstStyle/>
          <a:p>
            <a:r>
              <a:rPr lang="en-US" sz="2000" dirty="0"/>
              <a:t>The Region of the earth encompassing all living organisms both on the terrestrial surface (land), atmosphere and in the oceans</a:t>
            </a:r>
          </a:p>
          <a:p>
            <a:r>
              <a:rPr lang="en-US" sz="2000" dirty="0"/>
              <a:t>➢ plants, animals, and bacteria.</a:t>
            </a:r>
          </a:p>
        </p:txBody>
      </p:sp>
      <p:sp>
        <p:nvSpPr>
          <p:cNvPr id="7" name="TextBox 6"/>
          <p:cNvSpPr txBox="1"/>
          <p:nvPr/>
        </p:nvSpPr>
        <p:spPr>
          <a:xfrm>
            <a:off x="228600" y="1752600"/>
            <a:ext cx="8509000" cy="3293209"/>
          </a:xfrm>
          <a:prstGeom prst="rect">
            <a:avLst/>
          </a:prstGeom>
          <a:noFill/>
        </p:spPr>
        <p:txBody>
          <a:bodyPr wrap="square" rtlCol="0">
            <a:spAutoFit/>
          </a:bodyPr>
          <a:lstStyle/>
          <a:p>
            <a:r>
              <a:rPr lang="en-US" sz="2800" b="1" dirty="0"/>
              <a:t>CONTRIBUTION TO CLIMATE:</a:t>
            </a:r>
          </a:p>
          <a:p>
            <a:r>
              <a:rPr lang="en-US" dirty="0"/>
              <a:t>1. </a:t>
            </a:r>
            <a:r>
              <a:rPr lang="en-US" sz="2000" dirty="0"/>
              <a:t>distribution of energy produces an “effective temperature” of 16°C</a:t>
            </a:r>
          </a:p>
          <a:p>
            <a:r>
              <a:rPr lang="en-US" sz="2000" dirty="0"/>
              <a:t>2. provides planetary Mixture of homogeneous gasses(GHGs)</a:t>
            </a:r>
          </a:p>
          <a:p>
            <a:pPr marL="742950" lvl="1" indent="-285750">
              <a:buFont typeface="Arial" panose="020B0604020202020204" pitchFamily="34" charset="0"/>
              <a:buChar char="•"/>
            </a:pPr>
            <a:r>
              <a:rPr lang="en-US" sz="2000" dirty="0"/>
              <a:t>CO2: respiration</a:t>
            </a:r>
          </a:p>
          <a:p>
            <a:pPr marL="742950" lvl="1" indent="-285750">
              <a:buFont typeface="Arial" panose="020B0604020202020204" pitchFamily="34" charset="0"/>
              <a:buChar char="•"/>
            </a:pPr>
            <a:r>
              <a:rPr lang="en-US" sz="2000" dirty="0"/>
              <a:t>Methane: anaerobic bacterial decay</a:t>
            </a:r>
          </a:p>
          <a:p>
            <a:pPr marL="742950" lvl="1" indent="-285750">
              <a:buFont typeface="Arial" panose="020B0604020202020204" pitchFamily="34" charset="0"/>
              <a:buChar char="•"/>
            </a:pPr>
            <a:r>
              <a:rPr lang="en-US" sz="2000" dirty="0"/>
              <a:t>Nitrous Oxide: aerobic release of nitrogen in soils</a:t>
            </a:r>
          </a:p>
          <a:p>
            <a:r>
              <a:rPr lang="en-US" sz="2000" dirty="0"/>
              <a:t>3. Moderates the hydrological cycle</a:t>
            </a:r>
          </a:p>
          <a:p>
            <a:r>
              <a:rPr lang="en-US" sz="2000" dirty="0"/>
              <a:t>4. create surface wind “Drag”</a:t>
            </a:r>
          </a:p>
          <a:p>
            <a:r>
              <a:rPr lang="en-US" sz="2000" dirty="0"/>
              <a:t>5. Strong impact on albedo </a:t>
            </a:r>
          </a:p>
          <a:p>
            <a:r>
              <a:rPr lang="en-US" sz="2000" dirty="0"/>
              <a:t>6. Carbon sinks (land, ocean)</a:t>
            </a:r>
          </a:p>
        </p:txBody>
      </p:sp>
      <p:pic>
        <p:nvPicPr>
          <p:cNvPr id="10" name="Picture 9"/>
          <p:cNvPicPr>
            <a:picLocks noChangeAspect="1"/>
          </p:cNvPicPr>
          <p:nvPr/>
        </p:nvPicPr>
        <p:blipFill>
          <a:blip r:embed="rId2"/>
          <a:stretch>
            <a:fillRect/>
          </a:stretch>
        </p:blipFill>
        <p:spPr>
          <a:xfrm>
            <a:off x="5156200" y="4270568"/>
            <a:ext cx="6311900" cy="1825432"/>
          </a:xfrm>
          <a:prstGeom prst="rect">
            <a:avLst/>
          </a:prstGeom>
        </p:spPr>
      </p:pic>
      <p:sp>
        <p:nvSpPr>
          <p:cNvPr id="11" name="TextBox 10"/>
          <p:cNvSpPr txBox="1"/>
          <p:nvPr/>
        </p:nvSpPr>
        <p:spPr>
          <a:xfrm>
            <a:off x="4958924" y="6261100"/>
            <a:ext cx="6706451" cy="400110"/>
          </a:xfrm>
          <a:prstGeom prst="rect">
            <a:avLst/>
          </a:prstGeom>
          <a:noFill/>
        </p:spPr>
        <p:txBody>
          <a:bodyPr wrap="none" rtlCol="0">
            <a:spAutoFit/>
          </a:bodyPr>
          <a:lstStyle/>
          <a:p>
            <a:r>
              <a:rPr lang="en-US" dirty="0"/>
              <a:t>* </a:t>
            </a:r>
            <a:r>
              <a:rPr lang="en-US" sz="2000" dirty="0"/>
              <a:t>An attainment for national, regional, and global food security</a:t>
            </a:r>
          </a:p>
        </p:txBody>
      </p:sp>
    </p:spTree>
    <p:extLst>
      <p:ext uri="{BB962C8B-B14F-4D97-AF65-F5344CB8AC3E}">
        <p14:creationId xmlns:p14="http://schemas.microsoft.com/office/powerpoint/2010/main" val="1735059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093" y="172994"/>
            <a:ext cx="6656173" cy="1292662"/>
          </a:xfrm>
          <a:prstGeom prst="rect">
            <a:avLst/>
          </a:prstGeom>
          <a:noFill/>
        </p:spPr>
        <p:txBody>
          <a:bodyPr wrap="square" rtlCol="0">
            <a:spAutoFit/>
          </a:bodyPr>
          <a:lstStyle/>
          <a:p>
            <a:r>
              <a:rPr lang="en-US" sz="3200" b="1" dirty="0"/>
              <a:t>Bangladesh:  </a:t>
            </a:r>
            <a:r>
              <a:rPr lang="en-US" sz="1400" b="1" dirty="0"/>
              <a:t>flat, low-lying, and delta-exposed topography, and socio-economic factors, including its high population density, levels of poverty, and dependence on agriculture.</a:t>
            </a:r>
          </a:p>
          <a:p>
            <a:endParaRPr lang="en-US" dirty="0"/>
          </a:p>
        </p:txBody>
      </p:sp>
      <p:pic>
        <p:nvPicPr>
          <p:cNvPr id="3" name="Picture 2"/>
          <p:cNvPicPr>
            <a:picLocks noChangeAspect="1"/>
          </p:cNvPicPr>
          <p:nvPr/>
        </p:nvPicPr>
        <p:blipFill>
          <a:blip r:embed="rId2"/>
          <a:stretch>
            <a:fillRect/>
          </a:stretch>
        </p:blipFill>
        <p:spPr>
          <a:xfrm>
            <a:off x="7156365" y="240442"/>
            <a:ext cx="4772025" cy="3543300"/>
          </a:xfrm>
          <a:prstGeom prst="rect">
            <a:avLst/>
          </a:prstGeom>
        </p:spPr>
      </p:pic>
      <p:sp>
        <p:nvSpPr>
          <p:cNvPr id="5" name="Oval 4"/>
          <p:cNvSpPr/>
          <p:nvPr/>
        </p:nvSpPr>
        <p:spPr>
          <a:xfrm>
            <a:off x="10964562" y="1548714"/>
            <a:ext cx="790833" cy="9004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389341" y="1998963"/>
            <a:ext cx="2495550" cy="1561841"/>
          </a:xfrm>
          <a:prstGeom prst="rect">
            <a:avLst/>
          </a:prstGeom>
        </p:spPr>
      </p:pic>
      <p:pic>
        <p:nvPicPr>
          <p:cNvPr id="7" name="Picture 6"/>
          <p:cNvPicPr>
            <a:picLocks noChangeAspect="1"/>
          </p:cNvPicPr>
          <p:nvPr/>
        </p:nvPicPr>
        <p:blipFill>
          <a:blip r:embed="rId4"/>
          <a:stretch>
            <a:fillRect/>
          </a:stretch>
        </p:blipFill>
        <p:spPr>
          <a:xfrm>
            <a:off x="189471" y="1289637"/>
            <a:ext cx="4631080" cy="2718586"/>
          </a:xfrm>
          <a:prstGeom prst="rect">
            <a:avLst/>
          </a:prstGeom>
        </p:spPr>
      </p:pic>
      <p:pic>
        <p:nvPicPr>
          <p:cNvPr id="8" name="Picture 7"/>
          <p:cNvPicPr>
            <a:picLocks noChangeAspect="1"/>
          </p:cNvPicPr>
          <p:nvPr/>
        </p:nvPicPr>
        <p:blipFill>
          <a:blip r:embed="rId5"/>
          <a:stretch>
            <a:fillRect/>
          </a:stretch>
        </p:blipFill>
        <p:spPr>
          <a:xfrm>
            <a:off x="7861296" y="4020643"/>
            <a:ext cx="3894099" cy="2597364"/>
          </a:xfrm>
          <a:prstGeom prst="rect">
            <a:avLst/>
          </a:prstGeom>
        </p:spPr>
      </p:pic>
      <p:sp>
        <p:nvSpPr>
          <p:cNvPr id="9" name="Rectangle 8"/>
          <p:cNvSpPr/>
          <p:nvPr/>
        </p:nvSpPr>
        <p:spPr>
          <a:xfrm>
            <a:off x="107093" y="5934670"/>
            <a:ext cx="6096000" cy="923330"/>
          </a:xfrm>
          <a:prstGeom prst="rect">
            <a:avLst/>
          </a:prstGeom>
        </p:spPr>
        <p:txBody>
          <a:bodyPr>
            <a:spAutoFit/>
          </a:bodyPr>
          <a:lstStyle/>
          <a:p>
            <a:r>
              <a:rPr lang="en-US" dirty="0"/>
              <a:t>https://www.bloomberg.com/news/articles/2020-08-24/bangladesh-to-kickstart-climate-change-plan-with-2-billion-loan</a:t>
            </a:r>
          </a:p>
        </p:txBody>
      </p:sp>
      <p:sp>
        <p:nvSpPr>
          <p:cNvPr id="10" name="Rectangle 9"/>
          <p:cNvSpPr/>
          <p:nvPr/>
        </p:nvSpPr>
        <p:spPr>
          <a:xfrm>
            <a:off x="189471" y="4118996"/>
            <a:ext cx="6096000" cy="1200329"/>
          </a:xfrm>
          <a:prstGeom prst="rect">
            <a:avLst/>
          </a:prstGeom>
        </p:spPr>
        <p:txBody>
          <a:bodyPr>
            <a:spAutoFit/>
          </a:bodyPr>
          <a:lstStyle/>
          <a:p>
            <a:r>
              <a:rPr lang="en-US" b="0" i="0" dirty="0">
                <a:solidFill>
                  <a:srgbClr val="202124"/>
                </a:solidFill>
                <a:effectLst/>
                <a:latin typeface="arial" panose="020B0604020202020204" pitchFamily="34" charset="0"/>
              </a:rPr>
              <a:t>It has been estimated that by 2050, one in every seven people in </a:t>
            </a:r>
            <a:r>
              <a:rPr lang="en-US" b="1" i="0" dirty="0">
                <a:solidFill>
                  <a:srgbClr val="202124"/>
                </a:solidFill>
                <a:effectLst/>
                <a:latin typeface="arial" panose="020B0604020202020204" pitchFamily="34" charset="0"/>
              </a:rPr>
              <a:t>Bangladesh</a:t>
            </a:r>
            <a:r>
              <a:rPr lang="en-US" b="0" i="0" dirty="0">
                <a:solidFill>
                  <a:srgbClr val="202124"/>
                </a:solidFill>
                <a:effectLst/>
                <a:latin typeface="arial" panose="020B0604020202020204" pitchFamily="34" charset="0"/>
              </a:rPr>
              <a:t> will be displaced by </a:t>
            </a:r>
            <a:r>
              <a:rPr lang="en-US" b="1" i="0" dirty="0">
                <a:solidFill>
                  <a:srgbClr val="202124"/>
                </a:solidFill>
                <a:effectLst/>
                <a:latin typeface="arial" panose="020B0604020202020204" pitchFamily="34" charset="0"/>
              </a:rPr>
              <a:t>climate change</a:t>
            </a:r>
            <a:r>
              <a:rPr lang="en-US" b="0" i="0" dirty="0">
                <a:solidFill>
                  <a:srgbClr val="202124"/>
                </a:solidFill>
                <a:effectLst/>
                <a:latin typeface="arial" panose="020B0604020202020204" pitchFamily="34" charset="0"/>
              </a:rPr>
              <a:t>. Up to 18 million people may have to move because of sea level rise alone.</a:t>
            </a:r>
            <a:endParaRPr lang="en-US" dirty="0"/>
          </a:p>
        </p:txBody>
      </p:sp>
      <p:sp>
        <p:nvSpPr>
          <p:cNvPr id="11" name="Rectangle 10"/>
          <p:cNvSpPr/>
          <p:nvPr/>
        </p:nvSpPr>
        <p:spPr>
          <a:xfrm>
            <a:off x="107093" y="5560283"/>
            <a:ext cx="4898008" cy="369332"/>
          </a:xfrm>
          <a:prstGeom prst="rect">
            <a:avLst/>
          </a:prstGeom>
        </p:spPr>
        <p:txBody>
          <a:bodyPr wrap="none">
            <a:spAutoFit/>
          </a:bodyPr>
          <a:lstStyle/>
          <a:p>
            <a:r>
              <a:rPr lang="en-US" dirty="0"/>
              <a:t>https://www.bbc.com/news/world-asia-56485667</a:t>
            </a:r>
          </a:p>
        </p:txBody>
      </p:sp>
    </p:spTree>
    <p:extLst>
      <p:ext uri="{BB962C8B-B14F-4D97-AF65-F5344CB8AC3E}">
        <p14:creationId xmlns:p14="http://schemas.microsoft.com/office/powerpoint/2010/main" val="286015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222" y="156518"/>
            <a:ext cx="4410310" cy="861774"/>
          </a:xfrm>
          <a:prstGeom prst="rect">
            <a:avLst/>
          </a:prstGeom>
          <a:noFill/>
        </p:spPr>
        <p:txBody>
          <a:bodyPr wrap="none" rtlCol="0">
            <a:spAutoFit/>
          </a:bodyPr>
          <a:lstStyle/>
          <a:p>
            <a:r>
              <a:rPr lang="en-US" sz="3200" b="1" dirty="0"/>
              <a:t>Kiribati: </a:t>
            </a:r>
            <a:r>
              <a:rPr lang="en-US" b="1" dirty="0"/>
              <a:t>33 islands, climate migration </a:t>
            </a:r>
          </a:p>
          <a:p>
            <a:endParaRPr lang="en-US" dirty="0"/>
          </a:p>
        </p:txBody>
      </p:sp>
      <p:pic>
        <p:nvPicPr>
          <p:cNvPr id="2" name="Picture 1"/>
          <p:cNvPicPr>
            <a:picLocks noChangeAspect="1"/>
          </p:cNvPicPr>
          <p:nvPr/>
        </p:nvPicPr>
        <p:blipFill>
          <a:blip r:embed="rId2"/>
          <a:stretch>
            <a:fillRect/>
          </a:stretch>
        </p:blipFill>
        <p:spPr>
          <a:xfrm>
            <a:off x="0" y="735687"/>
            <a:ext cx="4908534" cy="3999546"/>
          </a:xfrm>
          <a:prstGeom prst="rect">
            <a:avLst/>
          </a:prstGeom>
        </p:spPr>
      </p:pic>
      <p:pic>
        <p:nvPicPr>
          <p:cNvPr id="3" name="Picture 2"/>
          <p:cNvPicPr>
            <a:picLocks noChangeAspect="1"/>
          </p:cNvPicPr>
          <p:nvPr/>
        </p:nvPicPr>
        <p:blipFill>
          <a:blip r:embed="rId3"/>
          <a:stretch>
            <a:fillRect/>
          </a:stretch>
        </p:blipFill>
        <p:spPr>
          <a:xfrm>
            <a:off x="5615179" y="156518"/>
            <a:ext cx="6477966" cy="3387976"/>
          </a:xfrm>
          <a:prstGeom prst="rect">
            <a:avLst/>
          </a:prstGeom>
        </p:spPr>
      </p:pic>
      <p:sp>
        <p:nvSpPr>
          <p:cNvPr id="6" name="Rectangle 5"/>
          <p:cNvSpPr/>
          <p:nvPr/>
        </p:nvSpPr>
        <p:spPr>
          <a:xfrm>
            <a:off x="354227" y="6259556"/>
            <a:ext cx="4825167" cy="369332"/>
          </a:xfrm>
          <a:prstGeom prst="rect">
            <a:avLst/>
          </a:prstGeom>
        </p:spPr>
        <p:txBody>
          <a:bodyPr wrap="none">
            <a:spAutoFit/>
          </a:bodyPr>
          <a:lstStyle/>
          <a:p>
            <a:r>
              <a:rPr lang="en-US" dirty="0"/>
              <a:t>https://www.youtube.com/watch?v=plzBaNaCIv4</a:t>
            </a:r>
          </a:p>
        </p:txBody>
      </p:sp>
    </p:spTree>
    <p:extLst>
      <p:ext uri="{BB962C8B-B14F-4D97-AF65-F5344CB8AC3E}">
        <p14:creationId xmlns:p14="http://schemas.microsoft.com/office/powerpoint/2010/main" val="283603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222" y="304800"/>
            <a:ext cx="10820719" cy="861774"/>
          </a:xfrm>
          <a:prstGeom prst="rect">
            <a:avLst/>
          </a:prstGeom>
          <a:noFill/>
        </p:spPr>
        <p:txBody>
          <a:bodyPr wrap="none" rtlCol="0">
            <a:spAutoFit/>
          </a:bodyPr>
          <a:lstStyle/>
          <a:p>
            <a:r>
              <a:rPr lang="en-US" sz="3200" b="1" dirty="0"/>
              <a:t>Bolivia: </a:t>
            </a:r>
            <a:r>
              <a:rPr lang="en-US" dirty="0"/>
              <a:t>Glaciers in the tropical Andes have shrunk faster over the past 30 years because of climate change. </a:t>
            </a:r>
          </a:p>
          <a:p>
            <a:endParaRPr lang="en-US" dirty="0"/>
          </a:p>
        </p:txBody>
      </p:sp>
      <p:pic>
        <p:nvPicPr>
          <p:cNvPr id="2" name="Picture 1"/>
          <p:cNvPicPr>
            <a:picLocks noChangeAspect="1"/>
          </p:cNvPicPr>
          <p:nvPr/>
        </p:nvPicPr>
        <p:blipFill>
          <a:blip r:embed="rId2"/>
          <a:stretch>
            <a:fillRect/>
          </a:stretch>
        </p:blipFill>
        <p:spPr>
          <a:xfrm>
            <a:off x="370702" y="1022173"/>
            <a:ext cx="3597635" cy="4369491"/>
          </a:xfrm>
          <a:prstGeom prst="rect">
            <a:avLst/>
          </a:prstGeom>
        </p:spPr>
      </p:pic>
      <p:sp>
        <p:nvSpPr>
          <p:cNvPr id="3" name="Oval 2"/>
          <p:cNvSpPr/>
          <p:nvPr/>
        </p:nvSpPr>
        <p:spPr>
          <a:xfrm>
            <a:off x="1540476" y="2084173"/>
            <a:ext cx="823784" cy="105444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226673" y="1022173"/>
            <a:ext cx="4782040" cy="2771192"/>
          </a:xfrm>
          <a:prstGeom prst="rect">
            <a:avLst/>
          </a:prstGeom>
        </p:spPr>
      </p:pic>
      <p:sp>
        <p:nvSpPr>
          <p:cNvPr id="6" name="Rectangle 5"/>
          <p:cNvSpPr/>
          <p:nvPr/>
        </p:nvSpPr>
        <p:spPr>
          <a:xfrm>
            <a:off x="155510" y="5871856"/>
            <a:ext cx="10332098" cy="369332"/>
          </a:xfrm>
          <a:prstGeom prst="rect">
            <a:avLst/>
          </a:prstGeom>
        </p:spPr>
        <p:txBody>
          <a:bodyPr wrap="square">
            <a:spAutoFit/>
          </a:bodyPr>
          <a:lstStyle/>
          <a:p>
            <a:r>
              <a:rPr lang="en-US" dirty="0"/>
              <a:t>https://www.reuters.com/article/us-bolivia-environment-glacier-idUSKBN29929U</a:t>
            </a:r>
          </a:p>
        </p:txBody>
      </p:sp>
      <p:sp>
        <p:nvSpPr>
          <p:cNvPr id="7" name="Rectangle 6"/>
          <p:cNvSpPr/>
          <p:nvPr/>
        </p:nvSpPr>
        <p:spPr>
          <a:xfrm>
            <a:off x="155509" y="6241188"/>
            <a:ext cx="11955625" cy="646331"/>
          </a:xfrm>
          <a:prstGeom prst="rect">
            <a:avLst/>
          </a:prstGeom>
        </p:spPr>
        <p:txBody>
          <a:bodyPr wrap="square">
            <a:spAutoFit/>
          </a:bodyPr>
          <a:lstStyle/>
          <a:p>
            <a:r>
              <a:rPr lang="en-US" dirty="0"/>
              <a:t>https://mondediplo.com/2020/08/06bolivia#:~:text=It%20predicts%20that%20Venezuela's%20last,the%20end%20of%20the%20century.</a:t>
            </a:r>
          </a:p>
        </p:txBody>
      </p:sp>
    </p:spTree>
    <p:extLst>
      <p:ext uri="{BB962C8B-B14F-4D97-AF65-F5344CB8AC3E}">
        <p14:creationId xmlns:p14="http://schemas.microsoft.com/office/powerpoint/2010/main" val="3404187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Expansion</a:t>
            </a:r>
          </a:p>
        </p:txBody>
      </p:sp>
      <p:pic>
        <p:nvPicPr>
          <p:cNvPr id="4" name="Picture 3"/>
          <p:cNvPicPr>
            <a:picLocks noChangeAspect="1"/>
          </p:cNvPicPr>
          <p:nvPr/>
        </p:nvPicPr>
        <p:blipFill>
          <a:blip r:embed="rId2"/>
          <a:stretch>
            <a:fillRect/>
          </a:stretch>
        </p:blipFill>
        <p:spPr>
          <a:xfrm>
            <a:off x="2880360" y="1935480"/>
            <a:ext cx="6431280" cy="3617595"/>
          </a:xfrm>
          <a:prstGeom prst="rect">
            <a:avLst/>
          </a:prstGeom>
        </p:spPr>
      </p:pic>
    </p:spTree>
    <p:extLst>
      <p:ext uri="{BB962C8B-B14F-4D97-AF65-F5344CB8AC3E}">
        <p14:creationId xmlns:p14="http://schemas.microsoft.com/office/powerpoint/2010/main" val="226103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Expansion</a:t>
            </a:r>
          </a:p>
        </p:txBody>
      </p:sp>
      <p:pic>
        <p:nvPicPr>
          <p:cNvPr id="5" name="Picture 4"/>
          <p:cNvPicPr>
            <a:picLocks noChangeAspect="1"/>
          </p:cNvPicPr>
          <p:nvPr/>
        </p:nvPicPr>
        <p:blipFill>
          <a:blip r:embed="rId2"/>
          <a:stretch>
            <a:fillRect/>
          </a:stretch>
        </p:blipFill>
        <p:spPr>
          <a:xfrm>
            <a:off x="2709217" y="1433195"/>
            <a:ext cx="6407860" cy="5059680"/>
          </a:xfrm>
          <a:prstGeom prst="rect">
            <a:avLst/>
          </a:prstGeom>
        </p:spPr>
      </p:pic>
    </p:spTree>
    <p:extLst>
      <p:ext uri="{BB962C8B-B14F-4D97-AF65-F5344CB8AC3E}">
        <p14:creationId xmlns:p14="http://schemas.microsoft.com/office/powerpoint/2010/main" val="48932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73304" y="218023"/>
            <a:ext cx="9924836" cy="6421954"/>
          </a:xfrm>
          <a:prstGeom prst="rect">
            <a:avLst/>
          </a:prstGeom>
        </p:spPr>
      </p:pic>
    </p:spTree>
    <p:extLst>
      <p:ext uri="{BB962C8B-B14F-4D97-AF65-F5344CB8AC3E}">
        <p14:creationId xmlns:p14="http://schemas.microsoft.com/office/powerpoint/2010/main" val="230553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450754"/>
            <a:ext cx="9144000" cy="5956492"/>
          </a:xfrm>
          <a:prstGeom prst="rect">
            <a:avLst/>
          </a:prstGeom>
        </p:spPr>
      </p:pic>
    </p:spTree>
    <p:extLst>
      <p:ext uri="{BB962C8B-B14F-4D97-AF65-F5344CB8AC3E}">
        <p14:creationId xmlns:p14="http://schemas.microsoft.com/office/powerpoint/2010/main" val="2405596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905500"/>
            <a:ext cx="9144000" cy="952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828800" y="966788"/>
            <a:ext cx="8534400" cy="4924425"/>
          </a:xfrm>
          <a:prstGeom prst="rect">
            <a:avLst/>
          </a:prstGeom>
        </p:spPr>
      </p:pic>
      <p:sp>
        <p:nvSpPr>
          <p:cNvPr id="4" name="Rectangle 3"/>
          <p:cNvSpPr/>
          <p:nvPr/>
        </p:nvSpPr>
        <p:spPr>
          <a:xfrm>
            <a:off x="3904364" y="6197085"/>
            <a:ext cx="4879990" cy="461665"/>
          </a:xfrm>
          <a:prstGeom prst="rect">
            <a:avLst/>
          </a:prstGeom>
        </p:spPr>
        <p:txBody>
          <a:bodyPr wrap="none">
            <a:spAutoFit/>
          </a:bodyPr>
          <a:lstStyle/>
          <a:p>
            <a:r>
              <a:rPr lang="en-US" sz="2400" b="1" dirty="0"/>
              <a:t>https://ccar.colorado.edu/altimetry/</a:t>
            </a:r>
          </a:p>
        </p:txBody>
      </p:sp>
    </p:spTree>
    <p:extLst>
      <p:ext uri="{BB962C8B-B14F-4D97-AF65-F5344CB8AC3E}">
        <p14:creationId xmlns:p14="http://schemas.microsoft.com/office/powerpoint/2010/main" val="308551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Regions Susceptible to Sea Level Change</a:t>
            </a:r>
          </a:p>
        </p:txBody>
      </p:sp>
      <p:sp>
        <p:nvSpPr>
          <p:cNvPr id="3" name="Content Placeholder 2"/>
          <p:cNvSpPr>
            <a:spLocks noGrp="1"/>
          </p:cNvSpPr>
          <p:nvPr>
            <p:ph idx="1"/>
          </p:nvPr>
        </p:nvSpPr>
        <p:spPr/>
        <p:txBody>
          <a:bodyPr/>
          <a:lstStyle/>
          <a:p>
            <a:pPr marL="0" indent="0">
              <a:buNone/>
            </a:pPr>
            <a:r>
              <a:rPr lang="en-US" dirty="0"/>
              <a:t>Rising sea levels will affect nearly everyone on the planet in one way or another, but people living in coastal areas will be touched first/most. Three areas we will consider here:</a:t>
            </a:r>
          </a:p>
          <a:p>
            <a:r>
              <a:rPr lang="en-US" dirty="0"/>
              <a:t>Low-lying, developing nation (ex. Bangladesh)</a:t>
            </a:r>
          </a:p>
          <a:p>
            <a:r>
              <a:rPr lang="en-US" dirty="0"/>
              <a:t>Coastal urban area (ex. Southern California)</a:t>
            </a:r>
          </a:p>
          <a:p>
            <a:r>
              <a:rPr lang="en-US" dirty="0"/>
              <a:t>Small island nations (ex. Maldives)</a:t>
            </a:r>
          </a:p>
          <a:p>
            <a:endParaRPr lang="en-US" dirty="0"/>
          </a:p>
          <a:p>
            <a:endParaRPr lang="en-US" dirty="0"/>
          </a:p>
        </p:txBody>
      </p:sp>
    </p:spTree>
    <p:extLst>
      <p:ext uri="{BB962C8B-B14F-4D97-AF65-F5344CB8AC3E}">
        <p14:creationId xmlns:p14="http://schemas.microsoft.com/office/powerpoint/2010/main" val="111519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507E40-0F90-E448-9A91-407EBEC5281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92882" y="990257"/>
            <a:ext cx="3720828" cy="5272353"/>
          </a:xfrm>
          <a:prstGeom prst="rect">
            <a:avLst/>
          </a:prstGeom>
          <a:noFill/>
          <a:ln>
            <a:noFill/>
          </a:ln>
        </p:spPr>
      </p:pic>
      <p:sp>
        <p:nvSpPr>
          <p:cNvPr id="13" name="Title 1">
            <a:extLst>
              <a:ext uri="{FF2B5EF4-FFF2-40B4-BE49-F238E27FC236}">
                <a16:creationId xmlns:a16="http://schemas.microsoft.com/office/drawing/2014/main" id="{1762554A-F388-C544-908D-AEE1F80A561C}"/>
              </a:ext>
            </a:extLst>
          </p:cNvPr>
          <p:cNvSpPr>
            <a:spLocks noGrp="1"/>
          </p:cNvSpPr>
          <p:nvPr>
            <p:ph type="title"/>
          </p:nvPr>
        </p:nvSpPr>
        <p:spPr>
          <a:xfrm>
            <a:off x="550523" y="0"/>
            <a:ext cx="10515600" cy="1325563"/>
          </a:xfrm>
        </p:spPr>
        <p:txBody>
          <a:bodyPr/>
          <a:lstStyle/>
          <a:p>
            <a:r>
              <a:rPr lang="en-US" dirty="0"/>
              <a:t>Bangladesh</a:t>
            </a:r>
          </a:p>
        </p:txBody>
      </p:sp>
      <p:pic>
        <p:nvPicPr>
          <p:cNvPr id="2" name="Picture 1" descr="Elevation-map-of-Bangladesh.pp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986" y="1226853"/>
            <a:ext cx="4182417" cy="5035756"/>
          </a:xfrm>
          <a:prstGeom prst="rect">
            <a:avLst/>
          </a:prstGeom>
        </p:spPr>
      </p:pic>
      <p:grpSp>
        <p:nvGrpSpPr>
          <p:cNvPr id="3" name="Group 2"/>
          <p:cNvGrpSpPr/>
          <p:nvPr/>
        </p:nvGrpSpPr>
        <p:grpSpPr>
          <a:xfrm>
            <a:off x="8213023" y="72106"/>
            <a:ext cx="2309495" cy="2309495"/>
            <a:chOff x="6689022" y="72105"/>
            <a:chExt cx="2309495" cy="2309495"/>
          </a:xfrm>
        </p:grpSpPr>
        <p:pic>
          <p:nvPicPr>
            <p:cNvPr id="10" name="Picture 9"/>
            <p:cNvPicPr/>
            <p:nvPr/>
          </p:nvPicPr>
          <p:blipFill>
            <a:blip r:embed="rId5"/>
            <a:stretch>
              <a:fillRect/>
            </a:stretch>
          </p:blipFill>
          <p:spPr>
            <a:xfrm>
              <a:off x="6689022" y="72105"/>
              <a:ext cx="2309495" cy="2309495"/>
            </a:xfrm>
            <a:prstGeom prst="rect">
              <a:avLst/>
            </a:prstGeom>
          </p:spPr>
        </p:pic>
        <p:sp>
          <p:nvSpPr>
            <p:cNvPr id="11" name="Rectangle 10"/>
            <p:cNvSpPr/>
            <p:nvPr/>
          </p:nvSpPr>
          <p:spPr>
            <a:xfrm>
              <a:off x="7689147" y="972535"/>
              <a:ext cx="393700" cy="4254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54557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CF6B2-1A2F-D132-55B0-06A3ABC851D4}"/>
              </a:ext>
            </a:extLst>
          </p:cNvPr>
          <p:cNvSpPr txBox="1"/>
          <p:nvPr/>
        </p:nvSpPr>
        <p:spPr>
          <a:xfrm>
            <a:off x="3418726" y="1315361"/>
            <a:ext cx="6097712"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=RDv42L8-soA</a:t>
            </a:r>
          </a:p>
        </p:txBody>
      </p:sp>
      <p:sp>
        <p:nvSpPr>
          <p:cNvPr id="5" name="TextBox 4">
            <a:extLst>
              <a:ext uri="{FF2B5EF4-FFF2-40B4-BE49-F238E27FC236}">
                <a16:creationId xmlns:a16="http://schemas.microsoft.com/office/drawing/2014/main" id="{3C57B8E2-3502-3266-C43B-57B2C5AF42FD}"/>
              </a:ext>
            </a:extLst>
          </p:cNvPr>
          <p:cNvSpPr txBox="1"/>
          <p:nvPr/>
        </p:nvSpPr>
        <p:spPr>
          <a:xfrm>
            <a:off x="3531741" y="3244334"/>
            <a:ext cx="6097712" cy="369332"/>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=gT4Jaa7Z6O8</a:t>
            </a:r>
          </a:p>
        </p:txBody>
      </p:sp>
    </p:spTree>
    <p:extLst>
      <p:ext uri="{BB962C8B-B14F-4D97-AF65-F5344CB8AC3E}">
        <p14:creationId xmlns:p14="http://schemas.microsoft.com/office/powerpoint/2010/main" val="289801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762554A-F388-C544-908D-AEE1F80A561C}"/>
              </a:ext>
            </a:extLst>
          </p:cNvPr>
          <p:cNvSpPr>
            <a:spLocks noGrp="1"/>
          </p:cNvSpPr>
          <p:nvPr>
            <p:ph type="title"/>
          </p:nvPr>
        </p:nvSpPr>
        <p:spPr/>
        <p:txBody>
          <a:bodyPr/>
          <a:lstStyle/>
          <a:p>
            <a:r>
              <a:rPr lang="en-US" dirty="0"/>
              <a:t>Southern California</a:t>
            </a:r>
          </a:p>
        </p:txBody>
      </p:sp>
      <p:pic>
        <p:nvPicPr>
          <p:cNvPr id="2" name="Picture 1"/>
          <p:cNvPicPr>
            <a:picLocks noChangeAspect="1"/>
          </p:cNvPicPr>
          <p:nvPr/>
        </p:nvPicPr>
        <p:blipFill>
          <a:blip r:embed="rId3"/>
          <a:stretch>
            <a:fillRect/>
          </a:stretch>
        </p:blipFill>
        <p:spPr>
          <a:xfrm>
            <a:off x="752767" y="2242440"/>
            <a:ext cx="4903615" cy="3424869"/>
          </a:xfrm>
          <a:prstGeom prst="rect">
            <a:avLst/>
          </a:prstGeom>
        </p:spPr>
      </p:pic>
      <p:pic>
        <p:nvPicPr>
          <p:cNvPr id="7" name="Picture 6"/>
          <p:cNvPicPr>
            <a:picLocks noChangeAspect="1"/>
          </p:cNvPicPr>
          <p:nvPr/>
        </p:nvPicPr>
        <p:blipFill rotWithShape="1">
          <a:blip r:embed="rId4"/>
          <a:srcRect t="12808"/>
          <a:stretch/>
        </p:blipFill>
        <p:spPr>
          <a:xfrm>
            <a:off x="6052233" y="2647420"/>
            <a:ext cx="4508139" cy="3599025"/>
          </a:xfrm>
          <a:prstGeom prst="rect">
            <a:avLst/>
          </a:prstGeom>
        </p:spPr>
      </p:pic>
      <p:grpSp>
        <p:nvGrpSpPr>
          <p:cNvPr id="4" name="Group 3"/>
          <p:cNvGrpSpPr/>
          <p:nvPr/>
        </p:nvGrpSpPr>
        <p:grpSpPr>
          <a:xfrm>
            <a:off x="8250497" y="879647"/>
            <a:ext cx="2223779" cy="2036933"/>
            <a:chOff x="6726496" y="739740"/>
            <a:chExt cx="2223779" cy="2036933"/>
          </a:xfrm>
        </p:grpSpPr>
        <p:pic>
          <p:nvPicPr>
            <p:cNvPr id="3" name="Picture 2"/>
            <p:cNvPicPr>
              <a:picLocks noChangeAspect="1"/>
            </p:cNvPicPr>
            <p:nvPr/>
          </p:nvPicPr>
          <p:blipFill>
            <a:blip r:embed="rId5"/>
            <a:stretch>
              <a:fillRect/>
            </a:stretch>
          </p:blipFill>
          <p:spPr>
            <a:xfrm>
              <a:off x="6726496" y="739740"/>
              <a:ext cx="2223779" cy="2036933"/>
            </a:xfrm>
            <a:prstGeom prst="rect">
              <a:avLst/>
            </a:prstGeom>
          </p:spPr>
        </p:pic>
        <p:sp>
          <p:nvSpPr>
            <p:cNvPr id="9" name="Rectangle 8"/>
            <p:cNvSpPr/>
            <p:nvPr/>
          </p:nvSpPr>
          <p:spPr>
            <a:xfrm>
              <a:off x="7011112" y="2102533"/>
              <a:ext cx="225380" cy="2435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496983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762554A-F388-C544-908D-AEE1F80A561C}"/>
              </a:ext>
            </a:extLst>
          </p:cNvPr>
          <p:cNvSpPr>
            <a:spLocks noGrp="1"/>
          </p:cNvSpPr>
          <p:nvPr>
            <p:ph type="title"/>
          </p:nvPr>
        </p:nvSpPr>
        <p:spPr/>
        <p:txBody>
          <a:bodyPr/>
          <a:lstStyle/>
          <a:p>
            <a:r>
              <a:rPr lang="en-US" dirty="0"/>
              <a:t>Maldives</a:t>
            </a:r>
          </a:p>
        </p:txBody>
      </p:sp>
      <p:pic>
        <p:nvPicPr>
          <p:cNvPr id="2" name="Picture 1"/>
          <p:cNvPicPr>
            <a:picLocks noChangeAspect="1"/>
          </p:cNvPicPr>
          <p:nvPr/>
        </p:nvPicPr>
        <p:blipFill>
          <a:blip r:embed="rId3"/>
          <a:stretch>
            <a:fillRect/>
          </a:stretch>
        </p:blipFill>
        <p:spPr>
          <a:xfrm>
            <a:off x="5301828" y="2475229"/>
            <a:ext cx="5193973" cy="3461296"/>
          </a:xfrm>
          <a:prstGeom prst="rect">
            <a:avLst/>
          </a:prstGeom>
        </p:spPr>
      </p:pic>
      <p:pic>
        <p:nvPicPr>
          <p:cNvPr id="7" name="Picture 6"/>
          <p:cNvPicPr/>
          <p:nvPr/>
        </p:nvPicPr>
        <p:blipFill>
          <a:blip r:embed="rId4"/>
          <a:stretch>
            <a:fillRect/>
          </a:stretch>
        </p:blipFill>
        <p:spPr>
          <a:xfrm>
            <a:off x="8213023" y="72106"/>
            <a:ext cx="2309495" cy="2309495"/>
          </a:xfrm>
          <a:prstGeom prst="rect">
            <a:avLst/>
          </a:prstGeom>
        </p:spPr>
      </p:pic>
      <p:sp>
        <p:nvSpPr>
          <p:cNvPr id="8" name="Rectangle 7"/>
          <p:cNvSpPr/>
          <p:nvPr/>
        </p:nvSpPr>
        <p:spPr>
          <a:xfrm>
            <a:off x="8319868" y="1956150"/>
            <a:ext cx="393700" cy="4254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 name="Picture 2"/>
          <p:cNvPicPr>
            <a:picLocks noChangeAspect="1"/>
          </p:cNvPicPr>
          <p:nvPr/>
        </p:nvPicPr>
        <p:blipFill>
          <a:blip r:embed="rId5"/>
          <a:stretch>
            <a:fillRect/>
          </a:stretch>
        </p:blipFill>
        <p:spPr>
          <a:xfrm>
            <a:off x="710856" y="1768135"/>
            <a:ext cx="4218859" cy="2811474"/>
          </a:xfrm>
          <a:prstGeom prst="rect">
            <a:avLst/>
          </a:prstGeom>
        </p:spPr>
      </p:pic>
    </p:spTree>
    <p:extLst>
      <p:ext uri="{BB962C8B-B14F-4D97-AF65-F5344CB8AC3E}">
        <p14:creationId xmlns:p14="http://schemas.microsoft.com/office/powerpoint/2010/main" val="103077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300B-0C09-A34A-8A96-A80985CBDEB3}"/>
              </a:ext>
            </a:extLst>
          </p:cNvPr>
          <p:cNvSpPr>
            <a:spLocks noGrp="1"/>
          </p:cNvSpPr>
          <p:nvPr>
            <p:ph type="title"/>
          </p:nvPr>
        </p:nvSpPr>
        <p:spPr>
          <a:xfrm>
            <a:off x="838200" y="-125921"/>
            <a:ext cx="10515600" cy="1325563"/>
          </a:xfrm>
        </p:spPr>
        <p:txBody>
          <a:bodyPr/>
          <a:lstStyle/>
          <a:p>
            <a:r>
              <a:rPr lang="en-US" dirty="0"/>
              <a:t>Questions related to sea level change impacts</a:t>
            </a:r>
          </a:p>
        </p:txBody>
      </p:sp>
      <p:sp>
        <p:nvSpPr>
          <p:cNvPr id="3" name="Content Placeholder 2">
            <a:extLst>
              <a:ext uri="{FF2B5EF4-FFF2-40B4-BE49-F238E27FC236}">
                <a16:creationId xmlns:a16="http://schemas.microsoft.com/office/drawing/2014/main" id="{F135F2B2-A470-5C43-A96E-24704550753B}"/>
              </a:ext>
            </a:extLst>
          </p:cNvPr>
          <p:cNvSpPr>
            <a:spLocks noGrp="1"/>
          </p:cNvSpPr>
          <p:nvPr>
            <p:ph idx="1"/>
          </p:nvPr>
        </p:nvSpPr>
        <p:spPr>
          <a:xfrm>
            <a:off x="1981200" y="949332"/>
            <a:ext cx="8229600" cy="5371807"/>
          </a:xfrm>
        </p:spPr>
        <p:txBody>
          <a:bodyPr>
            <a:normAutofit fontScale="77500" lnSpcReduction="20000"/>
          </a:bodyPr>
          <a:lstStyle/>
          <a:p>
            <a:pPr marL="514350" indent="-514350">
              <a:buFont typeface="+mj-lt"/>
              <a:buAutoNum type="arabicPeriod" startAt="4"/>
            </a:pPr>
            <a:r>
              <a:rPr lang="en-US" dirty="0"/>
              <a:t>Greenhouse gas emissions are implicated as the major contributor to climate change and sea level rise. Industrialized countries contribute significantly more greenhouse gases than poorer, developing countries; similarly, within developed nations the poor or rural communities often have fewer resources to respond to sea level changes.  For example, the United States is responsible for approximately 23% of global carbon dioxide emissions annually. What (if any) role should developed countries like the United States take in assisting those communities impacted by sea level change?</a:t>
            </a:r>
            <a:br>
              <a:rPr lang="en-US" dirty="0"/>
            </a:br>
            <a:endParaRPr lang="en-US" dirty="0"/>
          </a:p>
          <a:p>
            <a:pPr marL="514350" indent="-514350">
              <a:buFont typeface="+mj-lt"/>
              <a:buAutoNum type="arabicPeriod" startAt="4"/>
            </a:pPr>
            <a:r>
              <a:rPr lang="en-US" dirty="0"/>
              <a:t>There are two major strategies proposed to address the effects of sea level rise: 1) </a:t>
            </a:r>
            <a:r>
              <a:rPr lang="en-US" i="1" dirty="0"/>
              <a:t>Mitigation,</a:t>
            </a:r>
            <a:r>
              <a:rPr lang="en-US" dirty="0"/>
              <a:t> a strategy by which steps are taken to stop or slow down sea level rise 2) </a:t>
            </a:r>
            <a:r>
              <a:rPr lang="en-US" i="1" dirty="0"/>
              <a:t>Adaptation </a:t>
            </a:r>
            <a:r>
              <a:rPr lang="en-US" dirty="0"/>
              <a:t>involves seeking out ways to adjust to sea level rise if it seem unavoidable. Do you believe that mitigation or adaptation is a more feasible strategy for the community in your reading? Why? What about in for your community? Why?</a:t>
            </a:r>
            <a:br>
              <a:rPr lang="en-US" dirty="0"/>
            </a:br>
            <a:endParaRPr lang="en-US" dirty="0"/>
          </a:p>
        </p:txBody>
      </p:sp>
    </p:spTree>
    <p:extLst>
      <p:ext uri="{BB962C8B-B14F-4D97-AF65-F5344CB8AC3E}">
        <p14:creationId xmlns:p14="http://schemas.microsoft.com/office/powerpoint/2010/main" val="287759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BD53-647F-9646-A975-62F4AD123CA5}"/>
              </a:ext>
            </a:extLst>
          </p:cNvPr>
          <p:cNvSpPr>
            <a:spLocks noGrp="1"/>
          </p:cNvSpPr>
          <p:nvPr>
            <p:ph type="title"/>
          </p:nvPr>
        </p:nvSpPr>
        <p:spPr/>
        <p:txBody>
          <a:bodyPr/>
          <a:lstStyle/>
          <a:p>
            <a:r>
              <a:rPr lang="en-US" dirty="0"/>
              <a:t>Stakeholder Analysis</a:t>
            </a:r>
          </a:p>
        </p:txBody>
      </p:sp>
      <p:sp>
        <p:nvSpPr>
          <p:cNvPr id="3" name="Content Placeholder 2">
            <a:extLst>
              <a:ext uri="{FF2B5EF4-FFF2-40B4-BE49-F238E27FC236}">
                <a16:creationId xmlns:a16="http://schemas.microsoft.com/office/drawing/2014/main" id="{CC1637A8-11A9-6042-9B61-22F17AD24318}"/>
              </a:ext>
            </a:extLst>
          </p:cNvPr>
          <p:cNvSpPr>
            <a:spLocks noGrp="1"/>
          </p:cNvSpPr>
          <p:nvPr>
            <p:ph idx="1"/>
          </p:nvPr>
        </p:nvSpPr>
        <p:spPr>
          <a:xfrm>
            <a:off x="1763681" y="1582514"/>
            <a:ext cx="8229600" cy="5060751"/>
          </a:xfrm>
        </p:spPr>
        <p:txBody>
          <a:bodyPr>
            <a:normAutofit/>
          </a:bodyPr>
          <a:lstStyle/>
          <a:p>
            <a:r>
              <a:rPr lang="en-US" dirty="0"/>
              <a:t>According to the </a:t>
            </a:r>
            <a:r>
              <a:rPr lang="en-US" b="1" dirty="0"/>
              <a:t>Project Management Institute</a:t>
            </a:r>
            <a:r>
              <a:rPr lang="en-US" dirty="0"/>
              <a:t> (</a:t>
            </a:r>
            <a:r>
              <a:rPr lang="en-US" b="1" dirty="0"/>
              <a:t>PMI</a:t>
            </a:r>
            <a:r>
              <a:rPr lang="en-US" dirty="0"/>
              <a:t>), the term project </a:t>
            </a:r>
            <a:r>
              <a:rPr lang="en-US" u="sng" dirty="0"/>
              <a:t>stakeholder</a:t>
            </a:r>
            <a:r>
              <a:rPr lang="en-US" dirty="0"/>
              <a:t> refers to, “an individual, group, or organization, who may affect, be affected by, or perceive itself to be affected by a decision, activity, or outcome of a project”. </a:t>
            </a:r>
          </a:p>
          <a:p>
            <a:r>
              <a:rPr lang="en-US" dirty="0"/>
              <a:t>Purpose of a Stakeholder Analysis is “to identify and understand different persons, groups, and institutions who will be positively or negatively impacted”.</a:t>
            </a:r>
          </a:p>
          <a:p>
            <a:endParaRPr lang="en-US" dirty="0"/>
          </a:p>
        </p:txBody>
      </p:sp>
    </p:spTree>
    <p:extLst>
      <p:ext uri="{BB962C8B-B14F-4D97-AF65-F5344CB8AC3E}">
        <p14:creationId xmlns:p14="http://schemas.microsoft.com/office/powerpoint/2010/main" val="2013731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BD53-647F-9646-A975-62F4AD123CA5}"/>
              </a:ext>
            </a:extLst>
          </p:cNvPr>
          <p:cNvSpPr>
            <a:spLocks noGrp="1"/>
          </p:cNvSpPr>
          <p:nvPr>
            <p:ph type="title"/>
          </p:nvPr>
        </p:nvSpPr>
        <p:spPr>
          <a:xfrm>
            <a:off x="910119" y="-97212"/>
            <a:ext cx="10515600" cy="1325563"/>
          </a:xfrm>
        </p:spPr>
        <p:txBody>
          <a:bodyPr/>
          <a:lstStyle/>
          <a:p>
            <a:r>
              <a:rPr lang="en-US" dirty="0"/>
              <a:t>Potential Stakeholders</a:t>
            </a:r>
          </a:p>
        </p:txBody>
      </p:sp>
      <p:sp>
        <p:nvSpPr>
          <p:cNvPr id="3" name="Content Placeholder 2">
            <a:extLst>
              <a:ext uri="{FF2B5EF4-FFF2-40B4-BE49-F238E27FC236}">
                <a16:creationId xmlns:a16="http://schemas.microsoft.com/office/drawing/2014/main" id="{CC1637A8-11A9-6042-9B61-22F17AD24318}"/>
              </a:ext>
            </a:extLst>
          </p:cNvPr>
          <p:cNvSpPr>
            <a:spLocks noGrp="1"/>
          </p:cNvSpPr>
          <p:nvPr>
            <p:ph idx="1"/>
          </p:nvPr>
        </p:nvSpPr>
        <p:spPr>
          <a:xfrm>
            <a:off x="1876697" y="1027709"/>
            <a:ext cx="8229600" cy="5138310"/>
          </a:xfrm>
        </p:spPr>
        <p:txBody>
          <a:bodyPr>
            <a:normAutofit fontScale="92500" lnSpcReduction="20000"/>
          </a:bodyPr>
          <a:lstStyle/>
          <a:p>
            <a:pPr lvl="0"/>
            <a:r>
              <a:rPr lang="en-US" dirty="0"/>
              <a:t>Local communities/residents</a:t>
            </a:r>
          </a:p>
          <a:p>
            <a:r>
              <a:rPr lang="en-US" dirty="0"/>
              <a:t>Commercial entities (e.g. manufacturing, transportation, fishing, tourism, agriculture)</a:t>
            </a:r>
          </a:p>
          <a:p>
            <a:pPr lvl="0"/>
            <a:r>
              <a:rPr lang="en-US" dirty="0"/>
              <a:t>Governmental agencies (e.g. city, state, and national)</a:t>
            </a:r>
          </a:p>
          <a:p>
            <a:pPr lvl="0"/>
            <a:r>
              <a:rPr lang="en-US" dirty="0"/>
              <a:t>Fossil fuel users (e.g. electrical power consumers, vehicle transportation)</a:t>
            </a:r>
          </a:p>
          <a:p>
            <a:pPr lvl="0"/>
            <a:r>
              <a:rPr lang="en-US" dirty="0"/>
              <a:t>Fossil fuel producers (e.g. companies that extract coal, oil, or gas)</a:t>
            </a:r>
          </a:p>
          <a:p>
            <a:pPr lvl="0"/>
            <a:r>
              <a:rPr lang="en-US" dirty="0"/>
              <a:t>International organizations &amp; NGOs (e.g. IPCC, United Nations, Climate Action Network)</a:t>
            </a:r>
          </a:p>
          <a:p>
            <a:pPr lvl="0"/>
            <a:r>
              <a:rPr lang="en-US" dirty="0"/>
              <a:t>Societal infrastructure organizations (e.g. water suppliers, power suppliers, schools, hospitals)</a:t>
            </a:r>
          </a:p>
          <a:p>
            <a:pPr lvl="0"/>
            <a:r>
              <a:rPr lang="en-US" dirty="0"/>
              <a:t>Scientific organizations (e.g. research institutes, NOAA, NASA)</a:t>
            </a:r>
          </a:p>
          <a:p>
            <a:endParaRPr lang="en-US" dirty="0"/>
          </a:p>
        </p:txBody>
      </p:sp>
    </p:spTree>
    <p:extLst>
      <p:ext uri="{BB962C8B-B14F-4D97-AF65-F5344CB8AC3E}">
        <p14:creationId xmlns:p14="http://schemas.microsoft.com/office/powerpoint/2010/main" val="3960558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2020" y="723697"/>
            <a:ext cx="6868668" cy="5243349"/>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 name="Straight Connector 3"/>
          <p:cNvCxnSpPr>
            <a:stCxn id="2" idx="0"/>
          </p:cNvCxnSpPr>
          <p:nvPr/>
        </p:nvCxnSpPr>
        <p:spPr>
          <a:xfrm>
            <a:off x="6146354" y="723697"/>
            <a:ext cx="6828" cy="5243349"/>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stCxn id="2" idx="3"/>
            <a:endCxn id="2" idx="1"/>
          </p:cNvCxnSpPr>
          <p:nvPr/>
        </p:nvCxnSpPr>
        <p:spPr>
          <a:xfrm flipH="1">
            <a:off x="2712020" y="3345371"/>
            <a:ext cx="6868668"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712020" y="6267445"/>
            <a:ext cx="686866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427447" y="723696"/>
            <a:ext cx="0" cy="523189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52772" y="6372555"/>
            <a:ext cx="1000820" cy="400110"/>
          </a:xfrm>
          <a:prstGeom prst="rect">
            <a:avLst/>
          </a:prstGeom>
          <a:noFill/>
        </p:spPr>
        <p:txBody>
          <a:bodyPr wrap="none" rtlCol="0">
            <a:spAutoFit/>
          </a:bodyPr>
          <a:lstStyle/>
          <a:p>
            <a:r>
              <a:rPr lang="en-US" sz="2000" dirty="0">
                <a:solidFill>
                  <a:prstClr val="black"/>
                </a:solidFill>
                <a:latin typeface="Calibri"/>
              </a:rPr>
              <a:t>Interest</a:t>
            </a:r>
          </a:p>
        </p:txBody>
      </p:sp>
      <p:sp>
        <p:nvSpPr>
          <p:cNvPr id="13" name="TextBox 12"/>
          <p:cNvSpPr txBox="1"/>
          <p:nvPr/>
        </p:nvSpPr>
        <p:spPr>
          <a:xfrm rot="16200000">
            <a:off x="1160523" y="3145315"/>
            <a:ext cx="1921545" cy="400110"/>
          </a:xfrm>
          <a:prstGeom prst="rect">
            <a:avLst/>
          </a:prstGeom>
          <a:noFill/>
        </p:spPr>
        <p:txBody>
          <a:bodyPr wrap="none" rtlCol="0">
            <a:spAutoFit/>
          </a:bodyPr>
          <a:lstStyle/>
          <a:p>
            <a:r>
              <a:rPr lang="en-US" sz="2000" dirty="0">
                <a:solidFill>
                  <a:prstClr val="black"/>
                </a:solidFill>
                <a:latin typeface="Calibri"/>
              </a:rPr>
              <a:t>Power/Influence</a:t>
            </a:r>
          </a:p>
        </p:txBody>
      </p:sp>
      <p:sp>
        <p:nvSpPr>
          <p:cNvPr id="14" name="TextBox 13"/>
          <p:cNvSpPr txBox="1"/>
          <p:nvPr/>
        </p:nvSpPr>
        <p:spPr>
          <a:xfrm>
            <a:off x="2946352" y="3771767"/>
            <a:ext cx="2416046" cy="369332"/>
          </a:xfrm>
          <a:prstGeom prst="rect">
            <a:avLst/>
          </a:prstGeom>
          <a:noFill/>
        </p:spPr>
        <p:txBody>
          <a:bodyPr wrap="none" rtlCol="0">
            <a:spAutoFit/>
          </a:bodyPr>
          <a:lstStyle/>
          <a:p>
            <a:r>
              <a:rPr lang="en-US" dirty="0">
                <a:solidFill>
                  <a:prstClr val="black"/>
                </a:solidFill>
                <a:latin typeface="Calibri"/>
              </a:rPr>
              <a:t>Outsourced center staff</a:t>
            </a:r>
          </a:p>
        </p:txBody>
      </p:sp>
      <p:sp>
        <p:nvSpPr>
          <p:cNvPr id="15" name="TextBox 14"/>
          <p:cNvSpPr txBox="1"/>
          <p:nvPr/>
        </p:nvSpPr>
        <p:spPr>
          <a:xfrm>
            <a:off x="1975019" y="163858"/>
            <a:ext cx="7799806" cy="400110"/>
          </a:xfrm>
          <a:prstGeom prst="rect">
            <a:avLst/>
          </a:prstGeom>
          <a:noFill/>
        </p:spPr>
        <p:txBody>
          <a:bodyPr wrap="none" rtlCol="0">
            <a:spAutoFit/>
          </a:bodyPr>
          <a:lstStyle/>
          <a:p>
            <a:r>
              <a:rPr lang="en-US" sz="2000" dirty="0">
                <a:solidFill>
                  <a:prstClr val="black"/>
                </a:solidFill>
                <a:latin typeface="Calibri"/>
              </a:rPr>
              <a:t>Example Corporate Stakeholder Cross Plot of Interest </a:t>
            </a:r>
            <a:r>
              <a:rPr lang="en-US" sz="2000" dirty="0" err="1">
                <a:solidFill>
                  <a:prstClr val="black"/>
                </a:solidFill>
                <a:latin typeface="Calibri"/>
              </a:rPr>
              <a:t>vs</a:t>
            </a:r>
            <a:r>
              <a:rPr lang="en-US" sz="2000" dirty="0">
                <a:solidFill>
                  <a:prstClr val="black"/>
                </a:solidFill>
                <a:latin typeface="Calibri"/>
              </a:rPr>
              <a:t> Power/Influence</a:t>
            </a:r>
          </a:p>
        </p:txBody>
      </p:sp>
      <p:sp>
        <p:nvSpPr>
          <p:cNvPr id="16" name="TextBox 15"/>
          <p:cNvSpPr txBox="1"/>
          <p:nvPr/>
        </p:nvSpPr>
        <p:spPr>
          <a:xfrm>
            <a:off x="3724711" y="4470767"/>
            <a:ext cx="865216" cy="369332"/>
          </a:xfrm>
          <a:prstGeom prst="rect">
            <a:avLst/>
          </a:prstGeom>
          <a:noFill/>
        </p:spPr>
        <p:txBody>
          <a:bodyPr wrap="none" rtlCol="0">
            <a:spAutoFit/>
          </a:bodyPr>
          <a:lstStyle/>
          <a:p>
            <a:r>
              <a:rPr lang="en-US" dirty="0">
                <a:solidFill>
                  <a:prstClr val="black"/>
                </a:solidFill>
                <a:latin typeface="Calibri"/>
              </a:rPr>
              <a:t>Testers</a:t>
            </a:r>
          </a:p>
        </p:txBody>
      </p:sp>
      <p:sp>
        <p:nvSpPr>
          <p:cNvPr id="17" name="TextBox 16"/>
          <p:cNvSpPr txBox="1"/>
          <p:nvPr/>
        </p:nvSpPr>
        <p:spPr>
          <a:xfrm>
            <a:off x="4672459" y="4829308"/>
            <a:ext cx="1188359" cy="369332"/>
          </a:xfrm>
          <a:prstGeom prst="rect">
            <a:avLst/>
          </a:prstGeom>
          <a:noFill/>
        </p:spPr>
        <p:txBody>
          <a:bodyPr wrap="none" rtlCol="0">
            <a:spAutoFit/>
          </a:bodyPr>
          <a:lstStyle/>
          <a:p>
            <a:r>
              <a:rPr lang="en-US" dirty="0">
                <a:solidFill>
                  <a:prstClr val="black"/>
                </a:solidFill>
                <a:latin typeface="Calibri"/>
              </a:rPr>
              <a:t>Customers</a:t>
            </a:r>
          </a:p>
        </p:txBody>
      </p:sp>
      <p:sp>
        <p:nvSpPr>
          <p:cNvPr id="18" name="TextBox 17"/>
          <p:cNvSpPr txBox="1"/>
          <p:nvPr/>
        </p:nvSpPr>
        <p:spPr>
          <a:xfrm>
            <a:off x="2946353" y="2446370"/>
            <a:ext cx="2140993" cy="369332"/>
          </a:xfrm>
          <a:prstGeom prst="rect">
            <a:avLst/>
          </a:prstGeom>
          <a:noFill/>
        </p:spPr>
        <p:txBody>
          <a:bodyPr wrap="none" rtlCol="0">
            <a:spAutoFit/>
          </a:bodyPr>
          <a:lstStyle/>
          <a:p>
            <a:r>
              <a:rPr lang="en-US" dirty="0">
                <a:solidFill>
                  <a:prstClr val="black"/>
                </a:solidFill>
                <a:latin typeface="Calibri"/>
              </a:rPr>
              <a:t>Web standards team</a:t>
            </a:r>
          </a:p>
        </p:txBody>
      </p:sp>
      <p:sp>
        <p:nvSpPr>
          <p:cNvPr id="19" name="TextBox 18"/>
          <p:cNvSpPr txBox="1"/>
          <p:nvPr/>
        </p:nvSpPr>
        <p:spPr>
          <a:xfrm>
            <a:off x="3724712" y="1724878"/>
            <a:ext cx="2281995" cy="369332"/>
          </a:xfrm>
          <a:prstGeom prst="rect">
            <a:avLst/>
          </a:prstGeom>
          <a:noFill/>
        </p:spPr>
        <p:txBody>
          <a:bodyPr wrap="none" rtlCol="0">
            <a:spAutoFit/>
          </a:bodyPr>
          <a:lstStyle/>
          <a:p>
            <a:r>
              <a:rPr lang="en-US" dirty="0">
                <a:solidFill>
                  <a:prstClr val="black"/>
                </a:solidFill>
                <a:latin typeface="Calibri"/>
              </a:rPr>
              <a:t>Networking &amp; security</a:t>
            </a:r>
          </a:p>
        </p:txBody>
      </p:sp>
      <p:sp>
        <p:nvSpPr>
          <p:cNvPr id="20" name="TextBox 19"/>
          <p:cNvSpPr txBox="1"/>
          <p:nvPr/>
        </p:nvSpPr>
        <p:spPr>
          <a:xfrm>
            <a:off x="2953156" y="1376468"/>
            <a:ext cx="668760" cy="369332"/>
          </a:xfrm>
          <a:prstGeom prst="rect">
            <a:avLst/>
          </a:prstGeom>
          <a:noFill/>
        </p:spPr>
        <p:txBody>
          <a:bodyPr wrap="none" rtlCol="0">
            <a:spAutoFit/>
          </a:bodyPr>
          <a:lstStyle/>
          <a:p>
            <a:r>
              <a:rPr lang="en-US" dirty="0">
                <a:solidFill>
                  <a:prstClr val="black"/>
                </a:solidFill>
                <a:latin typeface="Calibri"/>
              </a:rPr>
              <a:t>Legal</a:t>
            </a:r>
          </a:p>
        </p:txBody>
      </p:sp>
      <p:sp>
        <p:nvSpPr>
          <p:cNvPr id="21" name="TextBox 20"/>
          <p:cNvSpPr txBox="1"/>
          <p:nvPr/>
        </p:nvSpPr>
        <p:spPr>
          <a:xfrm>
            <a:off x="4255547" y="873450"/>
            <a:ext cx="909286" cy="369332"/>
          </a:xfrm>
          <a:prstGeom prst="rect">
            <a:avLst/>
          </a:prstGeom>
          <a:noFill/>
        </p:spPr>
        <p:txBody>
          <a:bodyPr wrap="none" rtlCol="0">
            <a:spAutoFit/>
          </a:bodyPr>
          <a:lstStyle/>
          <a:p>
            <a:r>
              <a:rPr lang="en-US" dirty="0">
                <a:solidFill>
                  <a:prstClr val="black"/>
                </a:solidFill>
                <a:latin typeface="Calibri"/>
              </a:rPr>
              <a:t>Finance</a:t>
            </a:r>
          </a:p>
        </p:txBody>
      </p:sp>
      <p:sp>
        <p:nvSpPr>
          <p:cNvPr id="22" name="TextBox 21"/>
          <p:cNvSpPr txBox="1"/>
          <p:nvPr/>
        </p:nvSpPr>
        <p:spPr>
          <a:xfrm>
            <a:off x="8575208" y="1058116"/>
            <a:ext cx="573294" cy="369332"/>
          </a:xfrm>
          <a:prstGeom prst="rect">
            <a:avLst/>
          </a:prstGeom>
          <a:noFill/>
        </p:spPr>
        <p:txBody>
          <a:bodyPr wrap="none" rtlCol="0">
            <a:spAutoFit/>
          </a:bodyPr>
          <a:lstStyle/>
          <a:p>
            <a:r>
              <a:rPr lang="en-US" dirty="0">
                <a:solidFill>
                  <a:prstClr val="black"/>
                </a:solidFill>
                <a:latin typeface="Calibri"/>
              </a:rPr>
              <a:t>CEO</a:t>
            </a:r>
          </a:p>
        </p:txBody>
      </p:sp>
      <p:sp>
        <p:nvSpPr>
          <p:cNvPr id="23" name="TextBox 22"/>
          <p:cNvSpPr txBox="1"/>
          <p:nvPr/>
        </p:nvSpPr>
        <p:spPr>
          <a:xfrm>
            <a:off x="7443498" y="2076442"/>
            <a:ext cx="1749197" cy="369332"/>
          </a:xfrm>
          <a:prstGeom prst="rect">
            <a:avLst/>
          </a:prstGeom>
          <a:noFill/>
        </p:spPr>
        <p:txBody>
          <a:bodyPr wrap="none" rtlCol="0">
            <a:spAutoFit/>
          </a:bodyPr>
          <a:lstStyle/>
          <a:p>
            <a:r>
              <a:rPr lang="en-US" dirty="0">
                <a:solidFill>
                  <a:prstClr val="black"/>
                </a:solidFill>
                <a:latin typeface="Calibri"/>
              </a:rPr>
              <a:t>Project Manager</a:t>
            </a:r>
          </a:p>
        </p:txBody>
      </p:sp>
      <p:sp>
        <p:nvSpPr>
          <p:cNvPr id="24" name="TextBox 23"/>
          <p:cNvSpPr txBox="1"/>
          <p:nvPr/>
        </p:nvSpPr>
        <p:spPr>
          <a:xfrm>
            <a:off x="6255342" y="2815702"/>
            <a:ext cx="1993792" cy="369332"/>
          </a:xfrm>
          <a:prstGeom prst="rect">
            <a:avLst/>
          </a:prstGeom>
          <a:noFill/>
        </p:spPr>
        <p:txBody>
          <a:bodyPr wrap="none" rtlCol="0">
            <a:spAutoFit/>
          </a:bodyPr>
          <a:lstStyle/>
          <a:p>
            <a:r>
              <a:rPr lang="en-US" dirty="0">
                <a:solidFill>
                  <a:prstClr val="black"/>
                </a:solidFill>
                <a:latin typeface="Calibri"/>
              </a:rPr>
              <a:t>Development team</a:t>
            </a:r>
          </a:p>
        </p:txBody>
      </p:sp>
      <p:sp>
        <p:nvSpPr>
          <p:cNvPr id="26" name="TextBox 25"/>
          <p:cNvSpPr txBox="1"/>
          <p:nvPr/>
        </p:nvSpPr>
        <p:spPr>
          <a:xfrm>
            <a:off x="6366280" y="3587101"/>
            <a:ext cx="2826415" cy="369332"/>
          </a:xfrm>
          <a:prstGeom prst="rect">
            <a:avLst/>
          </a:prstGeom>
          <a:noFill/>
        </p:spPr>
        <p:txBody>
          <a:bodyPr wrap="none" rtlCol="0">
            <a:spAutoFit/>
          </a:bodyPr>
          <a:lstStyle/>
          <a:p>
            <a:r>
              <a:rPr lang="en-US" dirty="0">
                <a:solidFill>
                  <a:prstClr val="black"/>
                </a:solidFill>
                <a:latin typeface="Calibri"/>
              </a:rPr>
              <a:t>Outsourced center manager</a:t>
            </a:r>
          </a:p>
        </p:txBody>
      </p:sp>
      <p:sp>
        <p:nvSpPr>
          <p:cNvPr id="27" name="TextBox 26"/>
          <p:cNvSpPr txBox="1"/>
          <p:nvPr/>
        </p:nvSpPr>
        <p:spPr>
          <a:xfrm>
            <a:off x="6733914" y="4459976"/>
            <a:ext cx="1841294" cy="369332"/>
          </a:xfrm>
          <a:prstGeom prst="rect">
            <a:avLst/>
          </a:prstGeom>
          <a:noFill/>
        </p:spPr>
        <p:txBody>
          <a:bodyPr wrap="none" rtlCol="0">
            <a:spAutoFit/>
          </a:bodyPr>
          <a:lstStyle/>
          <a:p>
            <a:r>
              <a:rPr lang="en-US" dirty="0">
                <a:solidFill>
                  <a:prstClr val="black"/>
                </a:solidFill>
                <a:latin typeface="Calibri"/>
              </a:rPr>
              <a:t>Training Manager</a:t>
            </a:r>
          </a:p>
        </p:txBody>
      </p:sp>
    </p:spTree>
    <p:extLst>
      <p:ext uri="{BB962C8B-B14F-4D97-AF65-F5344CB8AC3E}">
        <p14:creationId xmlns:p14="http://schemas.microsoft.com/office/powerpoint/2010/main" val="2535954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2020" y="723697"/>
            <a:ext cx="6868668" cy="5243349"/>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 name="Straight Connector 3"/>
          <p:cNvCxnSpPr>
            <a:stCxn id="2" idx="0"/>
          </p:cNvCxnSpPr>
          <p:nvPr/>
        </p:nvCxnSpPr>
        <p:spPr>
          <a:xfrm>
            <a:off x="6146354" y="723697"/>
            <a:ext cx="6828" cy="5243349"/>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stCxn id="2" idx="3"/>
            <a:endCxn id="2" idx="1"/>
          </p:cNvCxnSpPr>
          <p:nvPr/>
        </p:nvCxnSpPr>
        <p:spPr>
          <a:xfrm flipH="1">
            <a:off x="2712020" y="3345371"/>
            <a:ext cx="6868668"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712020" y="6267445"/>
            <a:ext cx="686866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427447" y="723696"/>
            <a:ext cx="0" cy="523189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52772" y="6372555"/>
            <a:ext cx="1000820" cy="400110"/>
          </a:xfrm>
          <a:prstGeom prst="rect">
            <a:avLst/>
          </a:prstGeom>
          <a:noFill/>
        </p:spPr>
        <p:txBody>
          <a:bodyPr wrap="none" rtlCol="0">
            <a:spAutoFit/>
          </a:bodyPr>
          <a:lstStyle/>
          <a:p>
            <a:r>
              <a:rPr lang="en-US" sz="2000" dirty="0">
                <a:solidFill>
                  <a:prstClr val="black"/>
                </a:solidFill>
                <a:latin typeface="Calibri"/>
              </a:rPr>
              <a:t>Interest</a:t>
            </a:r>
          </a:p>
        </p:txBody>
      </p:sp>
      <p:sp>
        <p:nvSpPr>
          <p:cNvPr id="13" name="TextBox 12"/>
          <p:cNvSpPr txBox="1"/>
          <p:nvPr/>
        </p:nvSpPr>
        <p:spPr>
          <a:xfrm rot="16200000">
            <a:off x="1163402" y="3145315"/>
            <a:ext cx="1915784" cy="400110"/>
          </a:xfrm>
          <a:prstGeom prst="rect">
            <a:avLst/>
          </a:prstGeom>
          <a:noFill/>
        </p:spPr>
        <p:txBody>
          <a:bodyPr wrap="none" rtlCol="0">
            <a:spAutoFit/>
          </a:bodyPr>
          <a:lstStyle/>
          <a:p>
            <a:r>
              <a:rPr lang="en-US" sz="2000" dirty="0">
                <a:solidFill>
                  <a:prstClr val="black"/>
                </a:solidFill>
                <a:latin typeface="Calibri"/>
              </a:rPr>
              <a:t>Power/Influence</a:t>
            </a:r>
          </a:p>
        </p:txBody>
      </p:sp>
      <p:sp>
        <p:nvSpPr>
          <p:cNvPr id="15" name="TextBox 14"/>
          <p:cNvSpPr txBox="1"/>
          <p:nvPr/>
        </p:nvSpPr>
        <p:spPr>
          <a:xfrm>
            <a:off x="3138057" y="163858"/>
            <a:ext cx="5741325" cy="400110"/>
          </a:xfrm>
          <a:prstGeom prst="rect">
            <a:avLst/>
          </a:prstGeom>
          <a:noFill/>
        </p:spPr>
        <p:txBody>
          <a:bodyPr wrap="none" rtlCol="0">
            <a:spAutoFit/>
          </a:bodyPr>
          <a:lstStyle/>
          <a:p>
            <a:r>
              <a:rPr lang="en-US" sz="2000" dirty="0">
                <a:solidFill>
                  <a:prstClr val="black"/>
                </a:solidFill>
                <a:latin typeface="Calibri"/>
              </a:rPr>
              <a:t>Stakeholder Cross Plot of Interest </a:t>
            </a:r>
            <a:r>
              <a:rPr lang="en-US" sz="2000" dirty="0" err="1">
                <a:solidFill>
                  <a:prstClr val="black"/>
                </a:solidFill>
                <a:latin typeface="Calibri"/>
              </a:rPr>
              <a:t>vs</a:t>
            </a:r>
            <a:r>
              <a:rPr lang="en-US" sz="2000" dirty="0">
                <a:solidFill>
                  <a:prstClr val="black"/>
                </a:solidFill>
                <a:latin typeface="Calibri"/>
              </a:rPr>
              <a:t> Power/Influence</a:t>
            </a:r>
          </a:p>
        </p:txBody>
      </p:sp>
    </p:spTree>
    <p:extLst>
      <p:ext uri="{BB962C8B-B14F-4D97-AF65-F5344CB8AC3E}">
        <p14:creationId xmlns:p14="http://schemas.microsoft.com/office/powerpoint/2010/main" val="1165588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a:extLst>
              <a:ext uri="{FF2B5EF4-FFF2-40B4-BE49-F238E27FC236}">
                <a16:creationId xmlns:a16="http://schemas.microsoft.com/office/drawing/2014/main" id="{E4A5E702-BD38-2545-A664-17277D6C3985}"/>
              </a:ext>
            </a:extLst>
          </p:cNvPr>
          <p:cNvSpPr>
            <a:spLocks noGrp="1"/>
          </p:cNvSpPr>
          <p:nvPr>
            <p:ph type="title"/>
          </p:nvPr>
        </p:nvSpPr>
        <p:spPr>
          <a:xfrm>
            <a:off x="1981200" y="0"/>
            <a:ext cx="8229600" cy="1143000"/>
          </a:xfrm>
        </p:spPr>
        <p:txBody>
          <a:bodyPr/>
          <a:lstStyle/>
          <a:p>
            <a:r>
              <a:rPr lang="en-US" altLang="en-US" sz="3200" dirty="0"/>
              <a:t>Coastal Flooding in Bangladesh –</a:t>
            </a:r>
            <a:br>
              <a:rPr lang="en-US" altLang="en-US" sz="3200" dirty="0"/>
            </a:br>
            <a:r>
              <a:rPr lang="en-US" altLang="en-US" sz="3200" dirty="0"/>
              <a:t>What to do about it?</a:t>
            </a:r>
          </a:p>
        </p:txBody>
      </p:sp>
      <p:sp>
        <p:nvSpPr>
          <p:cNvPr id="22532" name="TextBox 4">
            <a:extLst>
              <a:ext uri="{FF2B5EF4-FFF2-40B4-BE49-F238E27FC236}">
                <a16:creationId xmlns:a16="http://schemas.microsoft.com/office/drawing/2014/main" id="{F05D8355-54A1-614A-9F2D-749DC289E3CA}"/>
              </a:ext>
            </a:extLst>
          </p:cNvPr>
          <p:cNvSpPr txBox="1">
            <a:spLocks noChangeArrowheads="1"/>
          </p:cNvSpPr>
          <p:nvPr/>
        </p:nvSpPr>
        <p:spPr bwMode="auto">
          <a:xfrm>
            <a:off x="1981201" y="840790"/>
            <a:ext cx="8033657"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dirty="0"/>
          </a:p>
          <a:p>
            <a:pPr>
              <a:spcAft>
                <a:spcPts val="1200"/>
              </a:spcAft>
            </a:pPr>
            <a:r>
              <a:rPr lang="en-US" altLang="en-US" dirty="0"/>
              <a:t>Continue to make meager adaptations to stem the loss of life in the face of increasingly frequent severe weather events?</a:t>
            </a:r>
          </a:p>
          <a:p>
            <a:pPr>
              <a:spcAft>
                <a:spcPts val="1200"/>
              </a:spcAft>
            </a:pPr>
            <a:r>
              <a:rPr lang="en-US" altLang="en-US" dirty="0"/>
              <a:t>Continue to appeal to high carbon emitting states to stem the output of atmospheric green house gasses in an effort to save their country from destruction.</a:t>
            </a:r>
          </a:p>
        </p:txBody>
      </p:sp>
      <p:pic>
        <p:nvPicPr>
          <p:cNvPr id="2" name="Picture 1"/>
          <p:cNvPicPr>
            <a:picLocks noChangeAspect="1"/>
          </p:cNvPicPr>
          <p:nvPr/>
        </p:nvPicPr>
        <p:blipFill rotWithShape="1">
          <a:blip r:embed="rId3"/>
          <a:srcRect t="16880"/>
          <a:stretch/>
        </p:blipFill>
        <p:spPr>
          <a:xfrm>
            <a:off x="2183198" y="2514717"/>
            <a:ext cx="7716541" cy="3688030"/>
          </a:xfrm>
          <a:prstGeom prst="rect">
            <a:avLst/>
          </a:prstGeom>
        </p:spPr>
      </p:pic>
    </p:spTree>
    <p:extLst>
      <p:ext uri="{BB962C8B-B14F-4D97-AF65-F5344CB8AC3E}">
        <p14:creationId xmlns:p14="http://schemas.microsoft.com/office/powerpoint/2010/main" val="264338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a:extLst>
              <a:ext uri="{FF2B5EF4-FFF2-40B4-BE49-F238E27FC236}">
                <a16:creationId xmlns:a16="http://schemas.microsoft.com/office/drawing/2014/main" id="{E4A5E702-BD38-2545-A664-17277D6C3985}"/>
              </a:ext>
            </a:extLst>
          </p:cNvPr>
          <p:cNvSpPr>
            <a:spLocks noGrp="1"/>
          </p:cNvSpPr>
          <p:nvPr>
            <p:ph type="title"/>
          </p:nvPr>
        </p:nvSpPr>
        <p:spPr>
          <a:xfrm>
            <a:off x="1981200" y="0"/>
            <a:ext cx="8229600" cy="1143000"/>
          </a:xfrm>
        </p:spPr>
        <p:txBody>
          <a:bodyPr/>
          <a:lstStyle/>
          <a:p>
            <a:r>
              <a:rPr lang="en-US" altLang="en-US" sz="3200" dirty="0"/>
              <a:t>Island Inundation – What to do about it?</a:t>
            </a:r>
          </a:p>
        </p:txBody>
      </p:sp>
      <p:sp>
        <p:nvSpPr>
          <p:cNvPr id="22532" name="TextBox 4">
            <a:extLst>
              <a:ext uri="{FF2B5EF4-FFF2-40B4-BE49-F238E27FC236}">
                <a16:creationId xmlns:a16="http://schemas.microsoft.com/office/drawing/2014/main" id="{F05D8355-54A1-614A-9F2D-749DC289E3CA}"/>
              </a:ext>
            </a:extLst>
          </p:cNvPr>
          <p:cNvSpPr txBox="1">
            <a:spLocks noChangeArrowheads="1"/>
          </p:cNvSpPr>
          <p:nvPr/>
        </p:nvSpPr>
        <p:spPr bwMode="auto">
          <a:xfrm>
            <a:off x="1981201" y="840790"/>
            <a:ext cx="8033657"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dirty="0"/>
          </a:p>
          <a:p>
            <a:pPr>
              <a:spcAft>
                <a:spcPts val="1200"/>
              </a:spcAft>
            </a:pPr>
            <a:r>
              <a:rPr lang="en-US" altLang="en-US" dirty="0"/>
              <a:t>Continue to make meager adaptations to stem the loss of life in the face of increasingly frequent severe weather events?</a:t>
            </a:r>
          </a:p>
          <a:p>
            <a:pPr>
              <a:spcAft>
                <a:spcPts val="1200"/>
              </a:spcAft>
            </a:pPr>
            <a:r>
              <a:rPr lang="en-US" altLang="en-US" dirty="0"/>
              <a:t>Continue to appeal to high carbon emitting states to stem the output of atmospheric green house gasses in an effort to save their country from destruction.</a:t>
            </a:r>
          </a:p>
        </p:txBody>
      </p:sp>
      <p:pic>
        <p:nvPicPr>
          <p:cNvPr id="3" name="Picture 2"/>
          <p:cNvPicPr>
            <a:picLocks noChangeAspect="1"/>
          </p:cNvPicPr>
          <p:nvPr/>
        </p:nvPicPr>
        <p:blipFill rotWithShape="1">
          <a:blip r:embed="rId3"/>
          <a:srcRect t="13395" b="29411"/>
          <a:stretch/>
        </p:blipFill>
        <p:spPr>
          <a:xfrm>
            <a:off x="1824517" y="2559481"/>
            <a:ext cx="8542963" cy="3664491"/>
          </a:xfrm>
          <a:prstGeom prst="rect">
            <a:avLst/>
          </a:prstGeom>
        </p:spPr>
      </p:pic>
    </p:spTree>
    <p:extLst>
      <p:ext uri="{BB962C8B-B14F-4D97-AF65-F5344CB8AC3E}">
        <p14:creationId xmlns:p14="http://schemas.microsoft.com/office/powerpoint/2010/main" val="1355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77800"/>
            <a:ext cx="2788712" cy="646331"/>
          </a:xfrm>
          <a:prstGeom prst="rect">
            <a:avLst/>
          </a:prstGeom>
          <a:noFill/>
        </p:spPr>
        <p:txBody>
          <a:bodyPr wrap="none" rtlCol="0">
            <a:spAutoFit/>
          </a:bodyPr>
          <a:lstStyle/>
          <a:p>
            <a:r>
              <a:rPr lang="en-US" sz="3600" b="1" dirty="0">
                <a:solidFill>
                  <a:srgbClr val="FF0000"/>
                </a:solidFill>
              </a:rPr>
              <a:t>Food Security</a:t>
            </a:r>
          </a:p>
        </p:txBody>
      </p:sp>
      <p:sp>
        <p:nvSpPr>
          <p:cNvPr id="3" name="TextBox 2"/>
          <p:cNvSpPr txBox="1"/>
          <p:nvPr/>
        </p:nvSpPr>
        <p:spPr>
          <a:xfrm>
            <a:off x="3187700" y="177800"/>
            <a:ext cx="8026400" cy="707886"/>
          </a:xfrm>
          <a:prstGeom prst="rect">
            <a:avLst/>
          </a:prstGeom>
          <a:noFill/>
        </p:spPr>
        <p:txBody>
          <a:bodyPr wrap="square" rtlCol="0">
            <a:spAutoFit/>
          </a:bodyPr>
          <a:lstStyle/>
          <a:p>
            <a:r>
              <a:rPr lang="en-US" sz="2000" dirty="0"/>
              <a:t>The state of having access to sufficient, affordable and nutritious food that ensures the population is in good health</a:t>
            </a:r>
          </a:p>
        </p:txBody>
      </p:sp>
      <p:sp>
        <p:nvSpPr>
          <p:cNvPr id="4" name="TextBox 3"/>
          <p:cNvSpPr txBox="1"/>
          <p:nvPr/>
        </p:nvSpPr>
        <p:spPr>
          <a:xfrm>
            <a:off x="228600" y="1612900"/>
            <a:ext cx="11697968" cy="1415772"/>
          </a:xfrm>
          <a:prstGeom prst="rect">
            <a:avLst/>
          </a:prstGeom>
          <a:noFill/>
        </p:spPr>
        <p:txBody>
          <a:bodyPr wrap="square" rtlCol="0">
            <a:spAutoFit/>
          </a:bodyPr>
          <a:lstStyle/>
          <a:p>
            <a:r>
              <a:rPr lang="en-US" sz="2800" b="1" dirty="0"/>
              <a:t>1) Availability</a:t>
            </a:r>
            <a:r>
              <a:rPr lang="en-US" sz="2000" b="1" dirty="0"/>
              <a:t>: </a:t>
            </a:r>
            <a:r>
              <a:rPr lang="en-US" sz="2000" dirty="0"/>
              <a:t>according to the FAO, the impact of climate change on</a:t>
            </a:r>
          </a:p>
          <a:p>
            <a:r>
              <a:rPr lang="en-US" sz="2000" dirty="0"/>
              <a:t>this dimension will be mixed and vary regionally.</a:t>
            </a:r>
          </a:p>
          <a:p>
            <a:r>
              <a:rPr lang="en-US" sz="2000" dirty="0"/>
              <a:t>• Globally- increases in temperature between 1-3 degrees Celsius is projected to increase food production</a:t>
            </a:r>
          </a:p>
          <a:p>
            <a:endParaRPr lang="en-US" dirty="0"/>
          </a:p>
        </p:txBody>
      </p:sp>
      <p:sp>
        <p:nvSpPr>
          <p:cNvPr id="5" name="TextBox 4"/>
          <p:cNvSpPr txBox="1"/>
          <p:nvPr/>
        </p:nvSpPr>
        <p:spPr>
          <a:xfrm>
            <a:off x="1397000" y="2837556"/>
            <a:ext cx="9564368" cy="1323439"/>
          </a:xfrm>
          <a:prstGeom prst="rect">
            <a:avLst/>
          </a:prstGeom>
          <a:noFill/>
        </p:spPr>
        <p:txBody>
          <a:bodyPr wrap="square" rtlCol="0">
            <a:spAutoFit/>
          </a:bodyPr>
          <a:lstStyle/>
          <a:p>
            <a:r>
              <a:rPr lang="en-US" sz="2000" dirty="0"/>
              <a:t>flowering plants and vegetation respond differently but favorably to carbon increases.</a:t>
            </a:r>
          </a:p>
          <a:p>
            <a:r>
              <a:rPr lang="en-US" sz="2000" dirty="0"/>
              <a:t>Sunlight</a:t>
            </a:r>
          </a:p>
          <a:p>
            <a:r>
              <a:rPr lang="en-US" sz="2000" dirty="0"/>
              <a:t>Carbon dioxide (CO2) + water (H2O) -&gt; carbohydrate (food) + oxygen (O2)</a:t>
            </a:r>
          </a:p>
          <a:p>
            <a:r>
              <a:rPr lang="en-US" sz="2000" dirty="0"/>
              <a:t>Groups: C3,C4</a:t>
            </a:r>
          </a:p>
        </p:txBody>
      </p:sp>
      <p:sp>
        <p:nvSpPr>
          <p:cNvPr id="6" name="TextBox 5"/>
          <p:cNvSpPr txBox="1"/>
          <p:nvPr/>
        </p:nvSpPr>
        <p:spPr>
          <a:xfrm>
            <a:off x="228600" y="4176383"/>
            <a:ext cx="10883900" cy="646331"/>
          </a:xfrm>
          <a:prstGeom prst="rect">
            <a:avLst/>
          </a:prstGeom>
          <a:noFill/>
        </p:spPr>
        <p:txBody>
          <a:bodyPr wrap="square" rtlCol="0">
            <a:spAutoFit/>
          </a:bodyPr>
          <a:lstStyle/>
          <a:p>
            <a:r>
              <a:rPr lang="en-US" b="1" dirty="0"/>
              <a:t>C3 plants </a:t>
            </a:r>
            <a:r>
              <a:rPr lang="en-US" dirty="0"/>
              <a:t>are called temperate or cool season plants. Thrive between a temperature range of 18-24○C</a:t>
            </a:r>
          </a:p>
          <a:p>
            <a:r>
              <a:rPr lang="en-US" dirty="0"/>
              <a:t>rice, wheat, potatoes, most temperate crops, all woody trees.</a:t>
            </a:r>
          </a:p>
        </p:txBody>
      </p:sp>
      <p:sp>
        <p:nvSpPr>
          <p:cNvPr id="7" name="TextBox 6"/>
          <p:cNvSpPr txBox="1"/>
          <p:nvPr/>
        </p:nvSpPr>
        <p:spPr>
          <a:xfrm>
            <a:off x="228600" y="4857452"/>
            <a:ext cx="10452100" cy="646331"/>
          </a:xfrm>
          <a:prstGeom prst="rect">
            <a:avLst/>
          </a:prstGeom>
          <a:noFill/>
        </p:spPr>
        <p:txBody>
          <a:bodyPr wrap="square" rtlCol="0">
            <a:spAutoFit/>
          </a:bodyPr>
          <a:lstStyle/>
          <a:p>
            <a:r>
              <a:rPr lang="en-US" b="1" dirty="0"/>
              <a:t>C4 plants </a:t>
            </a:r>
            <a:r>
              <a:rPr lang="en-US" dirty="0"/>
              <a:t>are often called tropical or warm season plants. Grow best between 32-35○C</a:t>
            </a:r>
          </a:p>
          <a:p>
            <a:r>
              <a:rPr lang="en-US" dirty="0"/>
              <a:t>corn, sugarcane, tropical climate plants, mostly grasses, some shrubs</a:t>
            </a:r>
          </a:p>
        </p:txBody>
      </p:sp>
      <p:sp>
        <p:nvSpPr>
          <p:cNvPr id="8" name="TextBox 7"/>
          <p:cNvSpPr txBox="1"/>
          <p:nvPr/>
        </p:nvSpPr>
        <p:spPr>
          <a:xfrm>
            <a:off x="217168" y="5442228"/>
            <a:ext cx="11709400" cy="1415772"/>
          </a:xfrm>
          <a:prstGeom prst="rect">
            <a:avLst/>
          </a:prstGeom>
          <a:noFill/>
        </p:spPr>
        <p:txBody>
          <a:bodyPr wrap="square" rtlCol="0">
            <a:spAutoFit/>
          </a:bodyPr>
          <a:lstStyle/>
          <a:p>
            <a:r>
              <a:rPr lang="en-US" sz="2400" b="1" i="1" dirty="0"/>
              <a:t>Threats</a:t>
            </a:r>
            <a:r>
              <a:rPr lang="en-US" sz="3200" b="1" i="1" dirty="0"/>
              <a:t>:</a:t>
            </a:r>
          </a:p>
          <a:p>
            <a:r>
              <a:rPr lang="en-US" dirty="0"/>
              <a:t>above 1-3C both C3 and C4 plants food production is projected to decrease.</a:t>
            </a:r>
          </a:p>
          <a:p>
            <a:r>
              <a:rPr lang="en-US" dirty="0"/>
              <a:t>This places an extra burden on SIDS whom are already facing food insecurity (inadequate domestic production, import issues and insufficient food aid)</a:t>
            </a:r>
          </a:p>
        </p:txBody>
      </p:sp>
    </p:spTree>
    <p:extLst>
      <p:ext uri="{BB962C8B-B14F-4D97-AF65-F5344CB8AC3E}">
        <p14:creationId xmlns:p14="http://schemas.microsoft.com/office/powerpoint/2010/main" val="414466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900" y="1231900"/>
            <a:ext cx="11709400" cy="1877437"/>
          </a:xfrm>
          <a:prstGeom prst="rect">
            <a:avLst/>
          </a:prstGeom>
          <a:noFill/>
        </p:spPr>
        <p:txBody>
          <a:bodyPr wrap="square" rtlCol="0">
            <a:spAutoFit/>
          </a:bodyPr>
          <a:lstStyle/>
          <a:p>
            <a:r>
              <a:rPr lang="en-US" sz="2800" b="1" dirty="0"/>
              <a:t>2) Access: </a:t>
            </a:r>
            <a:r>
              <a:rPr lang="en-US" sz="2000" dirty="0"/>
              <a:t>the legal, political , economic and social structure that enable individuals to acquire food.</a:t>
            </a:r>
          </a:p>
          <a:p>
            <a:endParaRPr lang="en-US" sz="2000" dirty="0"/>
          </a:p>
          <a:p>
            <a:endParaRPr lang="en-US" sz="2000" dirty="0"/>
          </a:p>
          <a:p>
            <a:r>
              <a:rPr lang="en-US" sz="2800" b="1" dirty="0"/>
              <a:t>3) Supply stability: </a:t>
            </a:r>
            <a:r>
              <a:rPr lang="en-US" sz="2000" dirty="0"/>
              <a:t>having adequate food at all times even during economic or environmental challenges.</a:t>
            </a:r>
          </a:p>
        </p:txBody>
      </p:sp>
      <p:sp>
        <p:nvSpPr>
          <p:cNvPr id="3" name="TextBox 2"/>
          <p:cNvSpPr txBox="1"/>
          <p:nvPr/>
        </p:nvSpPr>
        <p:spPr>
          <a:xfrm>
            <a:off x="215900" y="3109337"/>
            <a:ext cx="11709400" cy="892552"/>
          </a:xfrm>
          <a:prstGeom prst="rect">
            <a:avLst/>
          </a:prstGeom>
          <a:noFill/>
        </p:spPr>
        <p:txBody>
          <a:bodyPr wrap="square" rtlCol="0">
            <a:spAutoFit/>
          </a:bodyPr>
          <a:lstStyle/>
          <a:p>
            <a:r>
              <a:rPr lang="en-US" sz="2400" b="1" i="1" dirty="0"/>
              <a:t>Threats</a:t>
            </a:r>
            <a:r>
              <a:rPr lang="en-US" sz="3200" b="1" i="1" dirty="0"/>
              <a:t>: </a:t>
            </a:r>
            <a:r>
              <a:rPr lang="en-US" sz="2000" dirty="0"/>
              <a:t>more intense extreme events and shifting patterns in droughts, floods and cyclones all affect those two dimensions. Loss of cultivated land and fish nursery</a:t>
            </a:r>
          </a:p>
        </p:txBody>
      </p:sp>
      <p:sp>
        <p:nvSpPr>
          <p:cNvPr id="5" name="TextBox 4"/>
          <p:cNvSpPr txBox="1"/>
          <p:nvPr/>
        </p:nvSpPr>
        <p:spPr>
          <a:xfrm>
            <a:off x="215900" y="4432776"/>
            <a:ext cx="11684000" cy="1446550"/>
          </a:xfrm>
          <a:prstGeom prst="rect">
            <a:avLst/>
          </a:prstGeom>
          <a:noFill/>
        </p:spPr>
        <p:txBody>
          <a:bodyPr wrap="square" rtlCol="0">
            <a:spAutoFit/>
          </a:bodyPr>
          <a:lstStyle/>
          <a:p>
            <a:r>
              <a:rPr lang="en-US" sz="2800" b="1" dirty="0"/>
              <a:t>4) </a:t>
            </a:r>
            <a:r>
              <a:rPr lang="en-US" sz="2800" b="1" dirty="0" err="1"/>
              <a:t>Utilisation</a:t>
            </a:r>
            <a:r>
              <a:rPr lang="en-US" sz="2800" b="1" dirty="0"/>
              <a:t>: </a:t>
            </a:r>
            <a:r>
              <a:rPr lang="en-US" dirty="0"/>
              <a:t>consumption of foods leading to the achievement of a state of good health.</a:t>
            </a:r>
          </a:p>
          <a:p>
            <a:endParaRPr lang="en-US" dirty="0"/>
          </a:p>
          <a:p>
            <a:r>
              <a:rPr lang="en-US" sz="2400" b="1" i="1" dirty="0"/>
              <a:t>Threats from climate change: </a:t>
            </a:r>
            <a:r>
              <a:rPr lang="en-US" dirty="0"/>
              <a:t>increase in water scarcity, contamination of potable water and increases in vector-borne diseases by climate change, lowers the human capacity to </a:t>
            </a:r>
            <a:r>
              <a:rPr lang="en-US" dirty="0" err="1"/>
              <a:t>utilise</a:t>
            </a:r>
            <a:r>
              <a:rPr lang="en-US" dirty="0"/>
              <a:t> food effectively. particularly in sub-tropics </a:t>
            </a:r>
          </a:p>
        </p:txBody>
      </p:sp>
      <p:sp>
        <p:nvSpPr>
          <p:cNvPr id="7" name="TextBox 6"/>
          <p:cNvSpPr txBox="1"/>
          <p:nvPr/>
        </p:nvSpPr>
        <p:spPr>
          <a:xfrm>
            <a:off x="228600" y="177800"/>
            <a:ext cx="2788712" cy="646331"/>
          </a:xfrm>
          <a:prstGeom prst="rect">
            <a:avLst/>
          </a:prstGeom>
          <a:noFill/>
        </p:spPr>
        <p:txBody>
          <a:bodyPr wrap="none" rtlCol="0">
            <a:spAutoFit/>
          </a:bodyPr>
          <a:lstStyle/>
          <a:p>
            <a:r>
              <a:rPr lang="en-US" sz="3600" b="1" dirty="0">
                <a:solidFill>
                  <a:srgbClr val="FF0000"/>
                </a:solidFill>
              </a:rPr>
              <a:t>Food Security</a:t>
            </a:r>
          </a:p>
        </p:txBody>
      </p:sp>
    </p:spTree>
    <p:extLst>
      <p:ext uri="{BB962C8B-B14F-4D97-AF65-F5344CB8AC3E}">
        <p14:creationId xmlns:p14="http://schemas.microsoft.com/office/powerpoint/2010/main" val="324424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888226"/>
            <a:ext cx="116840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more dependent people/country are on livelihoods vulnerable to climate change remain the worst impacted.</a:t>
            </a:r>
          </a:p>
          <a:p>
            <a:r>
              <a:rPr lang="en-US" sz="2400" dirty="0"/>
              <a:t>•   Decrease of food insecurity depends on reducing said vulnerabilities.</a:t>
            </a:r>
          </a:p>
          <a:p>
            <a:r>
              <a:rPr lang="en-US" sz="2400" dirty="0"/>
              <a:t>•   For most vulnerable- food security impacts felt through reduced access and stability</a:t>
            </a:r>
          </a:p>
          <a:p>
            <a:pPr marL="342900" indent="-342900">
              <a:buFont typeface="Arial" panose="020B0604020202020204" pitchFamily="34" charset="0"/>
              <a:buChar char="•"/>
            </a:pPr>
            <a:r>
              <a:rPr lang="en-US" sz="2400" dirty="0"/>
              <a:t>The reduction of underlying vulnerabilities is put forward by literature as “key” to reducing impacts on food security.</a:t>
            </a:r>
          </a:p>
          <a:p>
            <a:r>
              <a:rPr lang="en-US" sz="2400" dirty="0"/>
              <a:t>• Consideration of one’s climate is therefore critical in understanding these vulnerabilities.</a:t>
            </a:r>
          </a:p>
        </p:txBody>
      </p:sp>
      <p:sp>
        <p:nvSpPr>
          <p:cNvPr id="4" name="TextBox 3"/>
          <p:cNvSpPr txBox="1"/>
          <p:nvPr/>
        </p:nvSpPr>
        <p:spPr>
          <a:xfrm>
            <a:off x="228600" y="177800"/>
            <a:ext cx="2788712" cy="646331"/>
          </a:xfrm>
          <a:prstGeom prst="rect">
            <a:avLst/>
          </a:prstGeom>
          <a:noFill/>
        </p:spPr>
        <p:txBody>
          <a:bodyPr wrap="none" rtlCol="0">
            <a:spAutoFit/>
          </a:bodyPr>
          <a:lstStyle/>
          <a:p>
            <a:r>
              <a:rPr lang="en-US" sz="3600" b="1" dirty="0">
                <a:solidFill>
                  <a:srgbClr val="FF0000"/>
                </a:solidFill>
              </a:rPr>
              <a:t>Food Security</a:t>
            </a:r>
          </a:p>
        </p:txBody>
      </p:sp>
    </p:spTree>
    <p:extLst>
      <p:ext uri="{BB962C8B-B14F-4D97-AF65-F5344CB8AC3E}">
        <p14:creationId xmlns:p14="http://schemas.microsoft.com/office/powerpoint/2010/main" val="422366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175" y="184150"/>
            <a:ext cx="5885625" cy="4095750"/>
          </a:xfrm>
          <a:prstGeom prst="rect">
            <a:avLst/>
          </a:prstGeom>
        </p:spPr>
      </p:pic>
      <p:pic>
        <p:nvPicPr>
          <p:cNvPr id="4" name="Picture 3"/>
          <p:cNvPicPr>
            <a:picLocks noChangeAspect="1"/>
          </p:cNvPicPr>
          <p:nvPr/>
        </p:nvPicPr>
        <p:blipFill>
          <a:blip r:embed="rId3"/>
          <a:stretch>
            <a:fillRect/>
          </a:stretch>
        </p:blipFill>
        <p:spPr>
          <a:xfrm>
            <a:off x="7645400" y="325438"/>
            <a:ext cx="4392612" cy="4180920"/>
          </a:xfrm>
          <a:prstGeom prst="rect">
            <a:avLst/>
          </a:prstGeom>
        </p:spPr>
      </p:pic>
      <p:pic>
        <p:nvPicPr>
          <p:cNvPr id="7" name="Picture 6">
            <a:extLst>
              <a:ext uri="{FF2B5EF4-FFF2-40B4-BE49-F238E27FC236}">
                <a16:creationId xmlns:a16="http://schemas.microsoft.com/office/drawing/2014/main" id="{AD6B4629-FDAE-9EB1-52C2-CCAC278A8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964" y="4057516"/>
            <a:ext cx="5212308" cy="2616334"/>
          </a:xfrm>
          <a:prstGeom prst="rect">
            <a:avLst/>
          </a:prstGeom>
        </p:spPr>
      </p:pic>
    </p:spTree>
    <p:extLst>
      <p:ext uri="{BB962C8B-B14F-4D97-AF65-F5344CB8AC3E}">
        <p14:creationId xmlns:p14="http://schemas.microsoft.com/office/powerpoint/2010/main" val="49587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222" y="304800"/>
            <a:ext cx="3477234" cy="861774"/>
          </a:xfrm>
          <a:prstGeom prst="rect">
            <a:avLst/>
          </a:prstGeom>
          <a:noFill/>
        </p:spPr>
        <p:txBody>
          <a:bodyPr wrap="none" rtlCol="0">
            <a:spAutoFit/>
          </a:bodyPr>
          <a:lstStyle/>
          <a:p>
            <a:r>
              <a:rPr lang="en-US" sz="3200" b="1" dirty="0"/>
              <a:t>Syria: drought wars</a:t>
            </a:r>
          </a:p>
          <a:p>
            <a:endParaRPr lang="en-US" dirty="0"/>
          </a:p>
        </p:txBody>
      </p:sp>
      <p:pic>
        <p:nvPicPr>
          <p:cNvPr id="2" name="Picture 1"/>
          <p:cNvPicPr>
            <a:picLocks noChangeAspect="1"/>
          </p:cNvPicPr>
          <p:nvPr/>
        </p:nvPicPr>
        <p:blipFill>
          <a:blip r:embed="rId2"/>
          <a:stretch>
            <a:fillRect/>
          </a:stretch>
        </p:blipFill>
        <p:spPr>
          <a:xfrm>
            <a:off x="7529400" y="390607"/>
            <a:ext cx="3958350" cy="2375010"/>
          </a:xfrm>
          <a:prstGeom prst="rect">
            <a:avLst/>
          </a:prstGeom>
        </p:spPr>
      </p:pic>
      <p:pic>
        <p:nvPicPr>
          <p:cNvPr id="5" name="Picture 4"/>
          <p:cNvPicPr>
            <a:picLocks noChangeAspect="1"/>
          </p:cNvPicPr>
          <p:nvPr/>
        </p:nvPicPr>
        <p:blipFill>
          <a:blip r:embed="rId3"/>
          <a:stretch>
            <a:fillRect/>
          </a:stretch>
        </p:blipFill>
        <p:spPr>
          <a:xfrm>
            <a:off x="136350" y="1005015"/>
            <a:ext cx="5283579" cy="3447535"/>
          </a:xfrm>
          <a:prstGeom prst="rect">
            <a:avLst/>
          </a:prstGeom>
        </p:spPr>
      </p:pic>
      <p:sp>
        <p:nvSpPr>
          <p:cNvPr id="6" name="Oval 5"/>
          <p:cNvSpPr/>
          <p:nvPr/>
        </p:nvSpPr>
        <p:spPr>
          <a:xfrm>
            <a:off x="2985086" y="1578112"/>
            <a:ext cx="746654" cy="88144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31938" y="3384300"/>
            <a:ext cx="6096000" cy="1354217"/>
          </a:xfrm>
          <a:prstGeom prst="rect">
            <a:avLst/>
          </a:prstGeom>
        </p:spPr>
        <p:txBody>
          <a:bodyPr>
            <a:spAutoFit/>
          </a:bodyPr>
          <a:lstStyle/>
          <a:p>
            <a:r>
              <a:rPr lang="en-US" b="0" i="1" dirty="0">
                <a:solidFill>
                  <a:srgbClr val="212529"/>
                </a:solidFill>
                <a:effectLst/>
                <a:latin typeface="Georgia" panose="02040502050405020303" pitchFamily="18" charset="0"/>
              </a:rPr>
              <a:t>“…the importance of resilience, and how spectacularly a society can break and fracture when climate-forced events exceed the capacity to adapt.” </a:t>
            </a:r>
            <a:r>
              <a:rPr lang="en-US" sz="1400" b="0" i="0" dirty="0">
                <a:solidFill>
                  <a:srgbClr val="212529"/>
                </a:solidFill>
                <a:effectLst/>
                <a:latin typeface="Georgia" panose="02040502050405020303" pitchFamily="18" charset="0"/>
              </a:rPr>
              <a:t>-- </a:t>
            </a:r>
            <a:r>
              <a:rPr lang="en-US" sz="1400" dirty="0"/>
              <a:t> </a:t>
            </a:r>
            <a:r>
              <a:rPr lang="en-US" sz="1400" dirty="0">
                <a:latin typeface="Georgia" panose="02040502050405020303" pitchFamily="18" charset="0"/>
              </a:rPr>
              <a:t>David </a:t>
            </a:r>
            <a:r>
              <a:rPr lang="en-US" sz="1400" dirty="0" err="1">
                <a:latin typeface="Georgia" panose="02040502050405020303" pitchFamily="18" charset="0"/>
              </a:rPr>
              <a:t>Titley</a:t>
            </a:r>
            <a:r>
              <a:rPr lang="en-US" sz="1400" dirty="0">
                <a:latin typeface="Georgia" panose="02040502050405020303" pitchFamily="18" charset="0"/>
              </a:rPr>
              <a:t>, director of Penn State's Center for Solutions to Weather and Climate Risk and retired Navy Rear Admiral</a:t>
            </a:r>
          </a:p>
        </p:txBody>
      </p:sp>
      <p:sp>
        <p:nvSpPr>
          <p:cNvPr id="8" name="Rectangle 7"/>
          <p:cNvSpPr/>
          <p:nvPr/>
        </p:nvSpPr>
        <p:spPr>
          <a:xfrm>
            <a:off x="310413" y="4889883"/>
            <a:ext cx="10979628" cy="338554"/>
          </a:xfrm>
          <a:prstGeom prst="rect">
            <a:avLst/>
          </a:prstGeom>
        </p:spPr>
        <p:txBody>
          <a:bodyPr wrap="square">
            <a:spAutoFit/>
          </a:bodyPr>
          <a:lstStyle/>
          <a:p>
            <a:r>
              <a:rPr lang="en-US" sz="1600" dirty="0"/>
              <a:t>https://www.climatecentral.org/news/climate-change-contributing-factor-syrian-conflict-18718</a:t>
            </a:r>
          </a:p>
        </p:txBody>
      </p:sp>
      <p:sp>
        <p:nvSpPr>
          <p:cNvPr id="9" name="Rectangle 8"/>
          <p:cNvSpPr/>
          <p:nvPr/>
        </p:nvSpPr>
        <p:spPr>
          <a:xfrm>
            <a:off x="310412" y="5259215"/>
            <a:ext cx="11735407" cy="338554"/>
          </a:xfrm>
          <a:prstGeom prst="rect">
            <a:avLst/>
          </a:prstGeom>
        </p:spPr>
        <p:txBody>
          <a:bodyPr wrap="square">
            <a:spAutoFit/>
          </a:bodyPr>
          <a:lstStyle/>
          <a:p>
            <a:r>
              <a:rPr lang="en-US" sz="1600" dirty="0"/>
              <a:t>https://theconversation.com/is-syria-really-a-climate-war-we-examined-the-links-between-drought-migration-and-conflict-80110</a:t>
            </a:r>
          </a:p>
        </p:txBody>
      </p:sp>
      <p:pic>
        <p:nvPicPr>
          <p:cNvPr id="10" name="Picture 9"/>
          <p:cNvPicPr>
            <a:picLocks noChangeAspect="1"/>
          </p:cNvPicPr>
          <p:nvPr/>
        </p:nvPicPr>
        <p:blipFill>
          <a:blip r:embed="rId4"/>
          <a:stretch>
            <a:fillRect/>
          </a:stretch>
        </p:blipFill>
        <p:spPr>
          <a:xfrm>
            <a:off x="4475987" y="762927"/>
            <a:ext cx="3700859" cy="2286800"/>
          </a:xfrm>
          <a:prstGeom prst="rect">
            <a:avLst/>
          </a:prstGeom>
        </p:spPr>
      </p:pic>
    </p:spTree>
    <p:extLst>
      <p:ext uri="{BB962C8B-B14F-4D97-AF65-F5344CB8AC3E}">
        <p14:creationId xmlns:p14="http://schemas.microsoft.com/office/powerpoint/2010/main" val="600216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611" y="358346"/>
            <a:ext cx="6534161" cy="861774"/>
          </a:xfrm>
          <a:prstGeom prst="rect">
            <a:avLst/>
          </a:prstGeom>
          <a:noFill/>
        </p:spPr>
        <p:txBody>
          <a:bodyPr wrap="none" rtlCol="0">
            <a:spAutoFit/>
          </a:bodyPr>
          <a:lstStyle/>
          <a:p>
            <a:r>
              <a:rPr lang="en-US" sz="3200" b="1" dirty="0"/>
              <a:t>India: worst locust attacks in 26 years</a:t>
            </a:r>
          </a:p>
          <a:p>
            <a:endParaRPr lang="en-US" dirty="0"/>
          </a:p>
        </p:txBody>
      </p:sp>
      <p:sp>
        <p:nvSpPr>
          <p:cNvPr id="6" name="Rectangle 5"/>
          <p:cNvSpPr/>
          <p:nvPr/>
        </p:nvSpPr>
        <p:spPr>
          <a:xfrm>
            <a:off x="131806" y="5875291"/>
            <a:ext cx="11796584" cy="584775"/>
          </a:xfrm>
          <a:prstGeom prst="rect">
            <a:avLst/>
          </a:prstGeom>
        </p:spPr>
        <p:txBody>
          <a:bodyPr wrap="square">
            <a:spAutoFit/>
          </a:bodyPr>
          <a:lstStyle/>
          <a:p>
            <a:r>
              <a:rPr lang="en-US" sz="1600" dirty="0"/>
              <a:t>https://www.hindustantimes.com/india-news/worst-locust-attack-in-26-years-all-about-the-latest-threat-amid-covid-19-outbreak/story-HCSl5S2bvqQT3mIeWijOsL.html</a:t>
            </a:r>
          </a:p>
        </p:txBody>
      </p:sp>
      <p:pic>
        <p:nvPicPr>
          <p:cNvPr id="7" name="Picture 6"/>
          <p:cNvPicPr>
            <a:picLocks noChangeAspect="1"/>
          </p:cNvPicPr>
          <p:nvPr/>
        </p:nvPicPr>
        <p:blipFill>
          <a:blip r:embed="rId2"/>
          <a:stretch>
            <a:fillRect/>
          </a:stretch>
        </p:blipFill>
        <p:spPr>
          <a:xfrm>
            <a:off x="263611" y="989857"/>
            <a:ext cx="4547286" cy="2557848"/>
          </a:xfrm>
          <a:prstGeom prst="rect">
            <a:avLst/>
          </a:prstGeom>
        </p:spPr>
      </p:pic>
      <p:pic>
        <p:nvPicPr>
          <p:cNvPr id="8" name="Picture 7"/>
          <p:cNvPicPr>
            <a:picLocks noChangeAspect="1"/>
          </p:cNvPicPr>
          <p:nvPr/>
        </p:nvPicPr>
        <p:blipFill>
          <a:blip r:embed="rId3"/>
          <a:stretch>
            <a:fillRect/>
          </a:stretch>
        </p:blipFill>
        <p:spPr>
          <a:xfrm>
            <a:off x="7156365" y="240442"/>
            <a:ext cx="4772025" cy="3543300"/>
          </a:xfrm>
          <a:prstGeom prst="rect">
            <a:avLst/>
          </a:prstGeom>
        </p:spPr>
      </p:pic>
      <p:sp>
        <p:nvSpPr>
          <p:cNvPr id="9" name="Oval 8"/>
          <p:cNvSpPr/>
          <p:nvPr/>
        </p:nvSpPr>
        <p:spPr>
          <a:xfrm>
            <a:off x="9542377" y="1098207"/>
            <a:ext cx="2018270" cy="26855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3704252" y="2522228"/>
            <a:ext cx="4904403" cy="3313975"/>
          </a:xfrm>
          <a:prstGeom prst="rect">
            <a:avLst/>
          </a:prstGeom>
        </p:spPr>
      </p:pic>
      <p:sp>
        <p:nvSpPr>
          <p:cNvPr id="11" name="TextBox 10"/>
          <p:cNvSpPr txBox="1"/>
          <p:nvPr/>
        </p:nvSpPr>
        <p:spPr>
          <a:xfrm>
            <a:off x="7586377" y="4886251"/>
            <a:ext cx="4535715" cy="646331"/>
          </a:xfrm>
          <a:prstGeom prst="rect">
            <a:avLst/>
          </a:prstGeom>
          <a:noFill/>
        </p:spPr>
        <p:txBody>
          <a:bodyPr wrap="square" rtlCol="0">
            <a:spAutoFit/>
          </a:bodyPr>
          <a:lstStyle/>
          <a:p>
            <a:r>
              <a:rPr lang="en-US" dirty="0"/>
              <a:t>Indian Ocean Dipole (IOD): shifting sea surface temperature pattern </a:t>
            </a:r>
          </a:p>
        </p:txBody>
      </p:sp>
    </p:spTree>
    <p:extLst>
      <p:ext uri="{BB962C8B-B14F-4D97-AF65-F5344CB8AC3E}">
        <p14:creationId xmlns:p14="http://schemas.microsoft.com/office/powerpoint/2010/main" val="418479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897" y="42620"/>
            <a:ext cx="9960675" cy="861774"/>
          </a:xfrm>
          <a:prstGeom prst="rect">
            <a:avLst/>
          </a:prstGeom>
          <a:noFill/>
        </p:spPr>
        <p:txBody>
          <a:bodyPr wrap="none" rtlCol="0">
            <a:spAutoFit/>
          </a:bodyPr>
          <a:lstStyle/>
          <a:p>
            <a:r>
              <a:rPr lang="en-US" sz="3200" b="1" dirty="0"/>
              <a:t>The Maldives:</a:t>
            </a:r>
            <a:r>
              <a:rPr lang="en-US" b="1" dirty="0"/>
              <a:t> </a:t>
            </a:r>
            <a:r>
              <a:rPr lang="en-US" dirty="0"/>
              <a:t>Over 80 per cent of the land area is less than one meter above mean sea level</a:t>
            </a:r>
            <a:endParaRPr lang="en-US" b="1" dirty="0"/>
          </a:p>
          <a:p>
            <a:endParaRPr lang="en-US" dirty="0"/>
          </a:p>
        </p:txBody>
      </p:sp>
      <p:pic>
        <p:nvPicPr>
          <p:cNvPr id="5" name="Picture 4"/>
          <p:cNvPicPr>
            <a:picLocks noChangeAspect="1"/>
          </p:cNvPicPr>
          <p:nvPr/>
        </p:nvPicPr>
        <p:blipFill>
          <a:blip r:embed="rId2"/>
          <a:stretch>
            <a:fillRect/>
          </a:stretch>
        </p:blipFill>
        <p:spPr>
          <a:xfrm>
            <a:off x="238897" y="712560"/>
            <a:ext cx="3964732" cy="2233466"/>
          </a:xfrm>
          <a:prstGeom prst="rect">
            <a:avLst/>
          </a:prstGeom>
        </p:spPr>
      </p:pic>
      <p:pic>
        <p:nvPicPr>
          <p:cNvPr id="6" name="Picture 5"/>
          <p:cNvPicPr>
            <a:picLocks noChangeAspect="1"/>
          </p:cNvPicPr>
          <p:nvPr/>
        </p:nvPicPr>
        <p:blipFill>
          <a:blip r:embed="rId3"/>
          <a:stretch>
            <a:fillRect/>
          </a:stretch>
        </p:blipFill>
        <p:spPr>
          <a:xfrm>
            <a:off x="4945433" y="712560"/>
            <a:ext cx="4910462" cy="3275682"/>
          </a:xfrm>
          <a:prstGeom prst="rect">
            <a:avLst/>
          </a:prstGeom>
        </p:spPr>
      </p:pic>
      <p:pic>
        <p:nvPicPr>
          <p:cNvPr id="7" name="Picture 6"/>
          <p:cNvPicPr>
            <a:picLocks noChangeAspect="1"/>
          </p:cNvPicPr>
          <p:nvPr/>
        </p:nvPicPr>
        <p:blipFill>
          <a:blip r:embed="rId4"/>
          <a:stretch>
            <a:fillRect/>
          </a:stretch>
        </p:blipFill>
        <p:spPr>
          <a:xfrm>
            <a:off x="309483" y="2618397"/>
            <a:ext cx="4909751" cy="2134378"/>
          </a:xfrm>
          <a:prstGeom prst="rect">
            <a:avLst/>
          </a:prstGeom>
        </p:spPr>
      </p:pic>
      <p:sp>
        <p:nvSpPr>
          <p:cNvPr id="8" name="Rectangle 7"/>
          <p:cNvSpPr/>
          <p:nvPr/>
        </p:nvSpPr>
        <p:spPr>
          <a:xfrm>
            <a:off x="238897" y="5837268"/>
            <a:ext cx="9901881" cy="369332"/>
          </a:xfrm>
          <a:prstGeom prst="rect">
            <a:avLst/>
          </a:prstGeom>
        </p:spPr>
        <p:txBody>
          <a:bodyPr wrap="square">
            <a:spAutoFit/>
          </a:bodyPr>
          <a:lstStyle/>
          <a:p>
            <a:r>
              <a:rPr lang="en-US" dirty="0"/>
              <a:t>https://www.reuters.com/article/us-climate-change-maldives-idUSKBN1ZG0XS</a:t>
            </a:r>
          </a:p>
        </p:txBody>
      </p:sp>
      <p:sp>
        <p:nvSpPr>
          <p:cNvPr id="9" name="Rectangle 8"/>
          <p:cNvSpPr/>
          <p:nvPr/>
        </p:nvSpPr>
        <p:spPr>
          <a:xfrm>
            <a:off x="240025" y="6143612"/>
            <a:ext cx="11573034" cy="369332"/>
          </a:xfrm>
          <a:prstGeom prst="rect">
            <a:avLst/>
          </a:prstGeom>
        </p:spPr>
        <p:txBody>
          <a:bodyPr wrap="square">
            <a:spAutoFit/>
          </a:bodyPr>
          <a:lstStyle/>
          <a:p>
            <a:r>
              <a:rPr lang="en-US" dirty="0"/>
              <a:t>https://luxurylondon.co.uk/travel/international/is-it-too-late-too-save-the-maldives-from-the-effects-of-climate-change</a:t>
            </a:r>
          </a:p>
        </p:txBody>
      </p:sp>
    </p:spTree>
    <p:extLst>
      <p:ext uri="{BB962C8B-B14F-4D97-AF65-F5344CB8AC3E}">
        <p14:creationId xmlns:p14="http://schemas.microsoft.com/office/powerpoint/2010/main" val="1237190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2268</Words>
  <Application>Microsoft Macintosh PowerPoint</Application>
  <PresentationFormat>Widescreen</PresentationFormat>
  <Paragraphs>167</Paragraphs>
  <Slides>28</Slides>
  <Notes>10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Thermal Expansion</vt:lpstr>
      <vt:lpstr>Thermal Expansion</vt:lpstr>
      <vt:lpstr>PowerPoint Presentation</vt:lpstr>
      <vt:lpstr>PowerPoint Presentation</vt:lpstr>
      <vt:lpstr>PowerPoint Presentation</vt:lpstr>
      <vt:lpstr>Regions Susceptible to Sea Level Change</vt:lpstr>
      <vt:lpstr>Bangladesh</vt:lpstr>
      <vt:lpstr>Southern California</vt:lpstr>
      <vt:lpstr>Maldives</vt:lpstr>
      <vt:lpstr>Questions related to sea level change impacts</vt:lpstr>
      <vt:lpstr>Stakeholder Analysis</vt:lpstr>
      <vt:lpstr>Potential Stakeholders</vt:lpstr>
      <vt:lpstr>PowerPoint Presentation</vt:lpstr>
      <vt:lpstr>PowerPoint Presentation</vt:lpstr>
      <vt:lpstr>Coastal Flooding in Bangladesh – What to do about it?</vt:lpstr>
      <vt:lpstr>Island Inundation – What to do about it?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tallen</dc:creator>
  <cp:lastModifiedBy>Teddy Allen</cp:lastModifiedBy>
  <cp:revision>14</cp:revision>
  <dcterms:created xsi:type="dcterms:W3CDTF">2021-03-29T15:58:31Z</dcterms:created>
  <dcterms:modified xsi:type="dcterms:W3CDTF">2024-04-08T16:23:34Z</dcterms:modified>
</cp:coreProperties>
</file>