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67" r:id="rId3"/>
    <p:sldId id="280" r:id="rId4"/>
    <p:sldId id="275" r:id="rId5"/>
    <p:sldId id="277" r:id="rId6"/>
    <p:sldId id="276" r:id="rId7"/>
    <p:sldId id="278" r:id="rId8"/>
    <p:sldId id="257" r:id="rId9"/>
    <p:sldId id="268" r:id="rId10"/>
    <p:sldId id="273" r:id="rId11"/>
    <p:sldId id="269" r:id="rId12"/>
    <p:sldId id="270" r:id="rId13"/>
    <p:sldId id="271" r:id="rId14"/>
    <p:sldId id="272" r:id="rId15"/>
    <p:sldId id="281"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4660"/>
  </p:normalViewPr>
  <p:slideViewPr>
    <p:cSldViewPr snapToGrid="0">
      <p:cViewPr varScale="1">
        <p:scale>
          <a:sx n="128" d="100"/>
          <a:sy n="128" d="100"/>
        </p:scale>
        <p:origin x="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5D35C2-4D51-4417-8157-F77A1F520176}" type="datetimeFigureOut">
              <a:rPr lang="en-US" smtClean="0"/>
              <a:t>3/11/24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039D2-CD55-4E81-81EF-19BC93B68AFE}" type="slidenum">
              <a:rPr lang="en-US" smtClean="0"/>
              <a:t>‹#›</a:t>
            </a:fld>
            <a:endParaRPr lang="en-US"/>
          </a:p>
        </p:txBody>
      </p:sp>
    </p:spTree>
    <p:extLst>
      <p:ext uri="{BB962C8B-B14F-4D97-AF65-F5344CB8AC3E}">
        <p14:creationId xmlns:p14="http://schemas.microsoft.com/office/powerpoint/2010/main" val="2776263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5D35C2-4D51-4417-8157-F77A1F520176}" type="datetimeFigureOut">
              <a:rPr lang="en-US" smtClean="0"/>
              <a:t>3/11/24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039D2-CD55-4E81-81EF-19BC93B68AFE}" type="slidenum">
              <a:rPr lang="en-US" smtClean="0"/>
              <a:t>‹#›</a:t>
            </a:fld>
            <a:endParaRPr lang="en-US"/>
          </a:p>
        </p:txBody>
      </p:sp>
    </p:spTree>
    <p:extLst>
      <p:ext uri="{BB962C8B-B14F-4D97-AF65-F5344CB8AC3E}">
        <p14:creationId xmlns:p14="http://schemas.microsoft.com/office/powerpoint/2010/main" val="1463767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5D35C2-4D51-4417-8157-F77A1F520176}" type="datetimeFigureOut">
              <a:rPr lang="en-US" smtClean="0"/>
              <a:t>3/11/24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039D2-CD55-4E81-81EF-19BC93B68AFE}" type="slidenum">
              <a:rPr lang="en-US" smtClean="0"/>
              <a:t>‹#›</a:t>
            </a:fld>
            <a:endParaRPr lang="en-US"/>
          </a:p>
        </p:txBody>
      </p:sp>
    </p:spTree>
    <p:extLst>
      <p:ext uri="{BB962C8B-B14F-4D97-AF65-F5344CB8AC3E}">
        <p14:creationId xmlns:p14="http://schemas.microsoft.com/office/powerpoint/2010/main" val="45565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5D35C2-4D51-4417-8157-F77A1F520176}" type="datetimeFigureOut">
              <a:rPr lang="en-US" smtClean="0"/>
              <a:t>3/11/24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039D2-CD55-4E81-81EF-19BC93B68AFE}" type="slidenum">
              <a:rPr lang="en-US" smtClean="0"/>
              <a:t>‹#›</a:t>
            </a:fld>
            <a:endParaRPr lang="en-US"/>
          </a:p>
        </p:txBody>
      </p:sp>
    </p:spTree>
    <p:extLst>
      <p:ext uri="{BB962C8B-B14F-4D97-AF65-F5344CB8AC3E}">
        <p14:creationId xmlns:p14="http://schemas.microsoft.com/office/powerpoint/2010/main" val="2385097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5D35C2-4D51-4417-8157-F77A1F520176}" type="datetimeFigureOut">
              <a:rPr lang="en-US" smtClean="0"/>
              <a:t>3/11/24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039D2-CD55-4E81-81EF-19BC93B68AFE}" type="slidenum">
              <a:rPr lang="en-US" smtClean="0"/>
              <a:t>‹#›</a:t>
            </a:fld>
            <a:endParaRPr lang="en-US"/>
          </a:p>
        </p:txBody>
      </p:sp>
    </p:spTree>
    <p:extLst>
      <p:ext uri="{BB962C8B-B14F-4D97-AF65-F5344CB8AC3E}">
        <p14:creationId xmlns:p14="http://schemas.microsoft.com/office/powerpoint/2010/main" val="259193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5D35C2-4D51-4417-8157-F77A1F520176}" type="datetimeFigureOut">
              <a:rPr lang="en-US" smtClean="0"/>
              <a:t>3/11/24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039D2-CD55-4E81-81EF-19BC93B68AFE}" type="slidenum">
              <a:rPr lang="en-US" smtClean="0"/>
              <a:t>‹#›</a:t>
            </a:fld>
            <a:endParaRPr lang="en-US"/>
          </a:p>
        </p:txBody>
      </p:sp>
    </p:spTree>
    <p:extLst>
      <p:ext uri="{BB962C8B-B14F-4D97-AF65-F5344CB8AC3E}">
        <p14:creationId xmlns:p14="http://schemas.microsoft.com/office/powerpoint/2010/main" val="333374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5D35C2-4D51-4417-8157-F77A1F520176}" type="datetimeFigureOut">
              <a:rPr lang="en-US" smtClean="0"/>
              <a:t>3/11/24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B039D2-CD55-4E81-81EF-19BC93B68AFE}" type="slidenum">
              <a:rPr lang="en-US" smtClean="0"/>
              <a:t>‹#›</a:t>
            </a:fld>
            <a:endParaRPr lang="en-US"/>
          </a:p>
        </p:txBody>
      </p:sp>
    </p:spTree>
    <p:extLst>
      <p:ext uri="{BB962C8B-B14F-4D97-AF65-F5344CB8AC3E}">
        <p14:creationId xmlns:p14="http://schemas.microsoft.com/office/powerpoint/2010/main" val="3620972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5D35C2-4D51-4417-8157-F77A1F520176}" type="datetimeFigureOut">
              <a:rPr lang="en-US" smtClean="0"/>
              <a:t>3/11/24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B039D2-CD55-4E81-81EF-19BC93B68AFE}" type="slidenum">
              <a:rPr lang="en-US" smtClean="0"/>
              <a:t>‹#›</a:t>
            </a:fld>
            <a:endParaRPr lang="en-US"/>
          </a:p>
        </p:txBody>
      </p:sp>
    </p:spTree>
    <p:extLst>
      <p:ext uri="{BB962C8B-B14F-4D97-AF65-F5344CB8AC3E}">
        <p14:creationId xmlns:p14="http://schemas.microsoft.com/office/powerpoint/2010/main" val="4113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5D35C2-4D51-4417-8157-F77A1F520176}" type="datetimeFigureOut">
              <a:rPr lang="en-US" smtClean="0"/>
              <a:t>3/11/24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B039D2-CD55-4E81-81EF-19BC93B68AFE}" type="slidenum">
              <a:rPr lang="en-US" smtClean="0"/>
              <a:t>‹#›</a:t>
            </a:fld>
            <a:endParaRPr lang="en-US"/>
          </a:p>
        </p:txBody>
      </p:sp>
    </p:spTree>
    <p:extLst>
      <p:ext uri="{BB962C8B-B14F-4D97-AF65-F5344CB8AC3E}">
        <p14:creationId xmlns:p14="http://schemas.microsoft.com/office/powerpoint/2010/main" val="398939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5D35C2-4D51-4417-8157-F77A1F520176}" type="datetimeFigureOut">
              <a:rPr lang="en-US" smtClean="0"/>
              <a:t>3/11/24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039D2-CD55-4E81-81EF-19BC93B68AFE}" type="slidenum">
              <a:rPr lang="en-US" smtClean="0"/>
              <a:t>‹#›</a:t>
            </a:fld>
            <a:endParaRPr lang="en-US"/>
          </a:p>
        </p:txBody>
      </p:sp>
    </p:spTree>
    <p:extLst>
      <p:ext uri="{BB962C8B-B14F-4D97-AF65-F5344CB8AC3E}">
        <p14:creationId xmlns:p14="http://schemas.microsoft.com/office/powerpoint/2010/main" val="1385474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5D35C2-4D51-4417-8157-F77A1F520176}" type="datetimeFigureOut">
              <a:rPr lang="en-US" smtClean="0"/>
              <a:t>3/11/24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039D2-CD55-4E81-81EF-19BC93B68AFE}" type="slidenum">
              <a:rPr lang="en-US" smtClean="0"/>
              <a:t>‹#›</a:t>
            </a:fld>
            <a:endParaRPr lang="en-US"/>
          </a:p>
        </p:txBody>
      </p:sp>
    </p:spTree>
    <p:extLst>
      <p:ext uri="{BB962C8B-B14F-4D97-AF65-F5344CB8AC3E}">
        <p14:creationId xmlns:p14="http://schemas.microsoft.com/office/powerpoint/2010/main" val="347192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D35C2-4D51-4417-8157-F77A1F520176}" type="datetimeFigureOut">
              <a:rPr lang="en-US" smtClean="0"/>
              <a:t>3/11/24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039D2-CD55-4E81-81EF-19BC93B68AFE}" type="slidenum">
              <a:rPr lang="en-US" smtClean="0"/>
              <a:t>‹#›</a:t>
            </a:fld>
            <a:endParaRPr lang="en-US"/>
          </a:p>
        </p:txBody>
      </p:sp>
    </p:spTree>
    <p:extLst>
      <p:ext uri="{BB962C8B-B14F-4D97-AF65-F5344CB8AC3E}">
        <p14:creationId xmlns:p14="http://schemas.microsoft.com/office/powerpoint/2010/main" val="4205991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gaFjlZxM7S4&amp;t=9s" TargetMode="External"/><Relationship Id="rId2" Type="http://schemas.openxmlformats.org/officeDocument/2006/relationships/hyperlink" Target="https://www.youtube.com/watch?v=PFxpJkMXhw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time_continue=122&amp;v=-lQvULoG25o&amp;feature=emb_logo"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s://www.youtube.com/watch?v=nlu21CNd34Q&amp;list=PL38EB9C0BC54A9EE2&amp;index=4" TargetMode="Externa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www.ipcc.ch/reports/" TargetMode="External"/><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en.wikipedia.org/wiki/Radiative_forcin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8089" y="1465945"/>
            <a:ext cx="10719447" cy="3293209"/>
          </a:xfrm>
          <a:prstGeom prst="rect">
            <a:avLst/>
          </a:prstGeom>
          <a:noFill/>
        </p:spPr>
        <p:txBody>
          <a:bodyPr wrap="square" rtlCol="0">
            <a:spAutoFit/>
          </a:bodyPr>
          <a:lstStyle/>
          <a:p>
            <a:r>
              <a:rPr lang="en-US" sz="2800" dirty="0"/>
              <a:t>Review:</a:t>
            </a:r>
          </a:p>
          <a:p>
            <a:r>
              <a:rPr lang="en-US" sz="3600" dirty="0">
                <a:hlinkClick r:id="rId2"/>
              </a:rPr>
              <a:t>https://www.youtube.com/watch?v=PFxpJkMXhwg</a:t>
            </a:r>
            <a:endParaRPr lang="en-US" sz="3600" dirty="0"/>
          </a:p>
          <a:p>
            <a:endParaRPr lang="en-US" sz="3600" dirty="0"/>
          </a:p>
          <a:p>
            <a:r>
              <a:rPr lang="en-US" sz="3600" dirty="0">
                <a:hlinkClick r:id="rId3"/>
              </a:rPr>
              <a:t>https://www.youtube.com/watch?v=gaFjlZxM7S4&amp;t=9s</a:t>
            </a:r>
            <a:endParaRPr lang="en-US" sz="3600" dirty="0"/>
          </a:p>
          <a:p>
            <a:endParaRPr lang="en-US" sz="3600" dirty="0"/>
          </a:p>
          <a:p>
            <a:endParaRPr lang="en-US" sz="3600" dirty="0"/>
          </a:p>
        </p:txBody>
      </p:sp>
    </p:spTree>
    <p:extLst>
      <p:ext uri="{BB962C8B-B14F-4D97-AF65-F5344CB8AC3E}">
        <p14:creationId xmlns:p14="http://schemas.microsoft.com/office/powerpoint/2010/main" val="1266893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1006" y="0"/>
            <a:ext cx="8019435" cy="6858000"/>
          </a:xfrm>
          <a:prstGeom prst="rect">
            <a:avLst/>
          </a:prstGeom>
        </p:spPr>
      </p:pic>
      <p:sp>
        <p:nvSpPr>
          <p:cNvPr id="3" name="Rectangle 2"/>
          <p:cNvSpPr/>
          <p:nvPr/>
        </p:nvSpPr>
        <p:spPr>
          <a:xfrm>
            <a:off x="8896864" y="5280623"/>
            <a:ext cx="2973859" cy="1200329"/>
          </a:xfrm>
          <a:prstGeom prst="rect">
            <a:avLst/>
          </a:prstGeom>
        </p:spPr>
        <p:txBody>
          <a:bodyPr wrap="square">
            <a:spAutoFit/>
          </a:bodyPr>
          <a:lstStyle/>
          <a:p>
            <a:r>
              <a:rPr lang="en-US" dirty="0">
                <a:hlinkClick r:id="rId3"/>
              </a:rPr>
              <a:t>https://www.youtube.com/watch?time_continue=122&amp;v=-lQvULoG25o&amp;feature=emb_logo</a:t>
            </a:r>
            <a:endParaRPr lang="en-US" dirty="0"/>
          </a:p>
        </p:txBody>
      </p:sp>
    </p:spTree>
    <p:extLst>
      <p:ext uri="{BB962C8B-B14F-4D97-AF65-F5344CB8AC3E}">
        <p14:creationId xmlns:p14="http://schemas.microsoft.com/office/powerpoint/2010/main" val="2423051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308611"/>
            <a:ext cx="7920990" cy="584775"/>
          </a:xfrm>
          <a:prstGeom prst="rect">
            <a:avLst/>
          </a:prstGeom>
          <a:noFill/>
        </p:spPr>
        <p:txBody>
          <a:bodyPr wrap="square" rtlCol="0">
            <a:spAutoFit/>
          </a:bodyPr>
          <a:lstStyle/>
          <a:p>
            <a:r>
              <a:rPr lang="en-US" sz="3200" b="1" dirty="0"/>
              <a:t>How do we test for past climates? </a:t>
            </a:r>
          </a:p>
        </p:txBody>
      </p:sp>
      <p:sp>
        <p:nvSpPr>
          <p:cNvPr id="3" name="Rectangle 2"/>
          <p:cNvSpPr/>
          <p:nvPr/>
        </p:nvSpPr>
        <p:spPr>
          <a:xfrm>
            <a:off x="182880" y="895826"/>
            <a:ext cx="10721340" cy="1815882"/>
          </a:xfrm>
          <a:prstGeom prst="rect">
            <a:avLst/>
          </a:prstGeom>
        </p:spPr>
        <p:txBody>
          <a:bodyPr wrap="square">
            <a:spAutoFit/>
          </a:bodyPr>
          <a:lstStyle/>
          <a:p>
            <a:r>
              <a:rPr lang="en-US" sz="2800" dirty="0">
                <a:latin typeface="TrebuchetMS"/>
              </a:rPr>
              <a:t>Measurement of two naturally occurring stable isotopes of carbon:</a:t>
            </a:r>
          </a:p>
          <a:p>
            <a:r>
              <a:rPr lang="en-US" sz="2800" dirty="0">
                <a:latin typeface="TrebuchetMS"/>
              </a:rPr>
              <a:t>1. 12 C: most abundant (99%)</a:t>
            </a:r>
          </a:p>
          <a:p>
            <a:r>
              <a:rPr lang="en-US" sz="2800" dirty="0">
                <a:latin typeface="TrebuchetMS"/>
              </a:rPr>
              <a:t>2. 13 C: remaining (1%)</a:t>
            </a:r>
          </a:p>
          <a:p>
            <a:r>
              <a:rPr lang="sv-SE" sz="2800" dirty="0">
                <a:latin typeface="TrebuchetMS"/>
              </a:rPr>
              <a:t>Mixing Ratio: 13C/ 12C</a:t>
            </a:r>
            <a:endParaRPr lang="en-US" sz="2800" dirty="0"/>
          </a:p>
        </p:txBody>
      </p:sp>
      <p:sp>
        <p:nvSpPr>
          <p:cNvPr id="4" name="Rectangle 3"/>
          <p:cNvSpPr/>
          <p:nvPr/>
        </p:nvSpPr>
        <p:spPr>
          <a:xfrm>
            <a:off x="182880" y="3163699"/>
            <a:ext cx="11502390" cy="1938992"/>
          </a:xfrm>
          <a:prstGeom prst="rect">
            <a:avLst/>
          </a:prstGeom>
        </p:spPr>
        <p:txBody>
          <a:bodyPr wrap="square">
            <a:spAutoFit/>
          </a:bodyPr>
          <a:lstStyle/>
          <a:p>
            <a:r>
              <a:rPr lang="en-US" sz="2400" dirty="0">
                <a:solidFill>
                  <a:srgbClr val="000000"/>
                </a:solidFill>
                <a:latin typeface="TrebuchetMS"/>
              </a:rPr>
              <a:t>Emissions from anthropogenic sources, burning fossil fuels, removal of vegetation, have:</a:t>
            </a:r>
          </a:p>
          <a:p>
            <a:r>
              <a:rPr lang="en-US" sz="2400" dirty="0">
                <a:solidFill>
                  <a:srgbClr val="000000"/>
                </a:solidFill>
                <a:latin typeface="TrebuchetMS"/>
              </a:rPr>
              <a:t>1. Mixing ratio less than atmospheric C02 </a:t>
            </a:r>
            <a:r>
              <a:rPr lang="en-US" sz="2400" b="1" dirty="0">
                <a:solidFill>
                  <a:srgbClr val="000000"/>
                </a:solidFill>
                <a:latin typeface="TrebuchetMS-Bold"/>
              </a:rPr>
              <a:t>0.035% volume </a:t>
            </a:r>
            <a:r>
              <a:rPr lang="en-US" sz="2400" b="1" dirty="0">
                <a:solidFill>
                  <a:srgbClr val="435B6B"/>
                </a:solidFill>
                <a:latin typeface="TrebuchetMS-Bold"/>
              </a:rPr>
              <a:t>mixing ratio</a:t>
            </a:r>
          </a:p>
          <a:p>
            <a:r>
              <a:rPr lang="en-US" sz="2400" dirty="0">
                <a:solidFill>
                  <a:srgbClr val="000000"/>
                </a:solidFill>
                <a:latin typeface="TrebuchetMS"/>
              </a:rPr>
              <a:t>2. Carries a unique signature of its source:</a:t>
            </a:r>
          </a:p>
          <a:p>
            <a:r>
              <a:rPr lang="en-US" sz="2400" dirty="0">
                <a:solidFill>
                  <a:srgbClr val="000000"/>
                </a:solidFill>
                <a:latin typeface="TrebuchetMS"/>
              </a:rPr>
              <a:t>Predictable decrease rate of 13 C/ 12 C associated with each source.</a:t>
            </a:r>
          </a:p>
        </p:txBody>
      </p:sp>
    </p:spTree>
    <p:extLst>
      <p:ext uri="{BB962C8B-B14F-4D97-AF65-F5344CB8AC3E}">
        <p14:creationId xmlns:p14="http://schemas.microsoft.com/office/powerpoint/2010/main" val="2867367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 y="698"/>
            <a:ext cx="8093306" cy="1200329"/>
          </a:xfrm>
          <a:prstGeom prst="rect">
            <a:avLst/>
          </a:prstGeom>
          <a:noFill/>
        </p:spPr>
        <p:txBody>
          <a:bodyPr wrap="none" rtlCol="0">
            <a:spAutoFit/>
          </a:bodyPr>
          <a:lstStyle/>
          <a:p>
            <a:r>
              <a:rPr lang="en-US" sz="4000" b="1" dirty="0">
                <a:solidFill>
                  <a:srgbClr val="FF0000"/>
                </a:solidFill>
              </a:rPr>
              <a:t>Climate change over the past century</a:t>
            </a:r>
          </a:p>
          <a:p>
            <a:r>
              <a:rPr lang="en-US" sz="1600" b="1" dirty="0">
                <a:solidFill>
                  <a:srgbClr val="00B0F0"/>
                </a:solidFill>
                <a:hlinkClick r:id="rId2"/>
              </a:rPr>
              <a:t>https://www.youtube.com/watch?v=nlu21CNd34Q&amp;list=PL38EB9C0BC54A9EE2&amp;index=4</a:t>
            </a:r>
            <a:endParaRPr lang="en-US" sz="1600" b="1" dirty="0">
              <a:solidFill>
                <a:srgbClr val="00B0F0"/>
              </a:solidFill>
            </a:endParaRPr>
          </a:p>
          <a:p>
            <a:endParaRPr lang="en-US" sz="1600" b="1" dirty="0">
              <a:solidFill>
                <a:srgbClr val="00B0F0"/>
              </a:solidFill>
            </a:endParaRPr>
          </a:p>
        </p:txBody>
      </p:sp>
      <p:sp>
        <p:nvSpPr>
          <p:cNvPr id="3" name="Rectangle 2"/>
          <p:cNvSpPr/>
          <p:nvPr/>
        </p:nvSpPr>
        <p:spPr>
          <a:xfrm>
            <a:off x="148590" y="1253609"/>
            <a:ext cx="12043410" cy="2062103"/>
          </a:xfrm>
          <a:prstGeom prst="rect">
            <a:avLst/>
          </a:prstGeom>
        </p:spPr>
        <p:txBody>
          <a:bodyPr wrap="square">
            <a:spAutoFit/>
          </a:bodyPr>
          <a:lstStyle/>
          <a:p>
            <a:r>
              <a:rPr lang="en-US" sz="2000" b="1" dirty="0">
                <a:latin typeface="TrebuchetMS-Bold"/>
              </a:rPr>
              <a:t>INDUSTRIAL REVOLUTION</a:t>
            </a:r>
          </a:p>
          <a:p>
            <a:r>
              <a:rPr lang="en-US" dirty="0"/>
              <a:t>• 18th - 19th century shift from agrarian societies in America and Europe to industrial societies.</a:t>
            </a:r>
          </a:p>
          <a:p>
            <a:r>
              <a:rPr lang="en-US" dirty="0"/>
              <a:t>• Mass production by machinery steam engine- central of revolution communication(telegraph) and transportation greatly improved.</a:t>
            </a:r>
          </a:p>
          <a:p>
            <a:pPr marL="285750" indent="-285750">
              <a:buFont typeface="Arial" panose="020B0604020202020204" pitchFamily="34" charset="0"/>
              <a:buChar char="•"/>
            </a:pPr>
            <a:r>
              <a:rPr lang="en-US" dirty="0"/>
              <a:t>Britain head start in 1700’s-stable economy, iron ore deposits and coal, workforce</a:t>
            </a:r>
          </a:p>
          <a:p>
            <a:r>
              <a:rPr lang="en-US" dirty="0"/>
              <a:t>• the revolution marked an end to rampant diseases, malnutrition and poor wages.</a:t>
            </a:r>
          </a:p>
          <a:p>
            <a:r>
              <a:rPr lang="en-US" dirty="0"/>
              <a:t>• textile industry transformed via mechanical inventions that improved efficiency. (</a:t>
            </a:r>
            <a:r>
              <a:rPr lang="en-US" dirty="0" err="1"/>
              <a:t>e.g</a:t>
            </a:r>
            <a:r>
              <a:rPr lang="en-US" dirty="0"/>
              <a:t> spinning thread)</a:t>
            </a:r>
          </a:p>
        </p:txBody>
      </p:sp>
      <p:pic>
        <p:nvPicPr>
          <p:cNvPr id="4" name="Picture 3"/>
          <p:cNvPicPr>
            <a:picLocks noChangeAspect="1"/>
          </p:cNvPicPr>
          <p:nvPr/>
        </p:nvPicPr>
        <p:blipFill>
          <a:blip r:embed="rId3"/>
          <a:stretch>
            <a:fillRect/>
          </a:stretch>
        </p:blipFill>
        <p:spPr>
          <a:xfrm>
            <a:off x="4569239" y="4177665"/>
            <a:ext cx="4265101" cy="2438400"/>
          </a:xfrm>
          <a:prstGeom prst="rect">
            <a:avLst/>
          </a:prstGeom>
        </p:spPr>
      </p:pic>
      <p:pic>
        <p:nvPicPr>
          <p:cNvPr id="5" name="Picture 4"/>
          <p:cNvPicPr>
            <a:picLocks noChangeAspect="1"/>
          </p:cNvPicPr>
          <p:nvPr/>
        </p:nvPicPr>
        <p:blipFill>
          <a:blip r:embed="rId4"/>
          <a:stretch>
            <a:fillRect/>
          </a:stretch>
        </p:blipFill>
        <p:spPr>
          <a:xfrm>
            <a:off x="9000172" y="3272790"/>
            <a:ext cx="2695575" cy="3343275"/>
          </a:xfrm>
          <a:prstGeom prst="rect">
            <a:avLst/>
          </a:prstGeom>
        </p:spPr>
      </p:pic>
    </p:spTree>
    <p:extLst>
      <p:ext uri="{BB962C8B-B14F-4D97-AF65-F5344CB8AC3E}">
        <p14:creationId xmlns:p14="http://schemas.microsoft.com/office/powerpoint/2010/main" val="1219291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 y="579180"/>
            <a:ext cx="11018520" cy="2031325"/>
          </a:xfrm>
          <a:prstGeom prst="rect">
            <a:avLst/>
          </a:prstGeom>
        </p:spPr>
        <p:txBody>
          <a:bodyPr wrap="square">
            <a:spAutoFit/>
          </a:bodyPr>
          <a:lstStyle/>
          <a:p>
            <a:pPr marL="285750" indent="-285750">
              <a:buFont typeface="Arial" panose="020B0604020202020204" pitchFamily="34" charset="0"/>
              <a:buChar char="•"/>
            </a:pPr>
            <a:r>
              <a:rPr lang="en-US" dirty="0">
                <a:latin typeface="TrebuchetMS"/>
              </a:rPr>
              <a:t>iron &amp; steel industry advanced to become critical to the development of appliances, tools and machines, to ships, buildings and infrastructure.</a:t>
            </a:r>
          </a:p>
          <a:p>
            <a:endParaRPr lang="en-US" dirty="0">
              <a:latin typeface="TrebuchetMS"/>
            </a:endParaRPr>
          </a:p>
          <a:p>
            <a:r>
              <a:rPr lang="en-US" dirty="0">
                <a:latin typeface="ArialMT"/>
              </a:rPr>
              <a:t>• </a:t>
            </a:r>
            <a:r>
              <a:rPr lang="en-US" dirty="0">
                <a:latin typeface="TrebuchetMS"/>
              </a:rPr>
              <a:t>By the early 20th century, the U.S. had become the world’s leading industrial nation.</a:t>
            </a:r>
          </a:p>
          <a:p>
            <a:r>
              <a:rPr lang="en-US" dirty="0">
                <a:latin typeface="ArialMT"/>
              </a:rPr>
              <a:t>• </a:t>
            </a:r>
            <a:r>
              <a:rPr lang="en-US" dirty="0">
                <a:latin typeface="TrebuchetMS"/>
              </a:rPr>
              <a:t>in essence: rural societies gave-way to urban ones with improved standard of life for middle and upper class…</a:t>
            </a:r>
          </a:p>
          <a:p>
            <a:r>
              <a:rPr lang="en-US" dirty="0">
                <a:latin typeface="ArialMT"/>
              </a:rPr>
              <a:t>• </a:t>
            </a:r>
            <a:r>
              <a:rPr lang="en-US" dirty="0">
                <a:latin typeface="TrebuchetMS"/>
              </a:rPr>
              <a:t>poor remained just that.</a:t>
            </a:r>
            <a:endParaRPr lang="en-US" dirty="0"/>
          </a:p>
        </p:txBody>
      </p:sp>
      <p:sp>
        <p:nvSpPr>
          <p:cNvPr id="3" name="Rectangle 2"/>
          <p:cNvSpPr/>
          <p:nvPr/>
        </p:nvSpPr>
        <p:spPr>
          <a:xfrm>
            <a:off x="251460" y="2802745"/>
            <a:ext cx="6096000" cy="923330"/>
          </a:xfrm>
          <a:prstGeom prst="rect">
            <a:avLst/>
          </a:prstGeom>
        </p:spPr>
        <p:txBody>
          <a:bodyPr>
            <a:spAutoFit/>
          </a:bodyPr>
          <a:lstStyle/>
          <a:p>
            <a:pPr marL="285750" indent="-285750">
              <a:buFont typeface="Arial" panose="020B0604020202020204" pitchFamily="34" charset="0"/>
              <a:buChar char="•"/>
            </a:pPr>
            <a:r>
              <a:rPr lang="en-US" dirty="0">
                <a:latin typeface="TrebuchetMS"/>
              </a:rPr>
              <a:t>according to the IPCC the global average surface temperature has increased over the 20th century by about 0.74°C.</a:t>
            </a:r>
            <a:endParaRPr lang="en-US" dirty="0"/>
          </a:p>
        </p:txBody>
      </p:sp>
      <p:pic>
        <p:nvPicPr>
          <p:cNvPr id="5" name="Picture 4"/>
          <p:cNvPicPr>
            <a:picLocks noChangeAspect="1"/>
          </p:cNvPicPr>
          <p:nvPr/>
        </p:nvPicPr>
        <p:blipFill>
          <a:blip r:embed="rId2"/>
          <a:stretch>
            <a:fillRect/>
          </a:stretch>
        </p:blipFill>
        <p:spPr>
          <a:xfrm>
            <a:off x="6347460" y="2130445"/>
            <a:ext cx="4711307" cy="4652010"/>
          </a:xfrm>
          <a:prstGeom prst="rect">
            <a:avLst/>
          </a:prstGeom>
        </p:spPr>
      </p:pic>
      <p:sp>
        <p:nvSpPr>
          <p:cNvPr id="6" name="TextBox 5"/>
          <p:cNvSpPr txBox="1"/>
          <p:nvPr/>
        </p:nvSpPr>
        <p:spPr>
          <a:xfrm>
            <a:off x="362409" y="3918315"/>
            <a:ext cx="5575116" cy="2554545"/>
          </a:xfrm>
          <a:prstGeom prst="rect">
            <a:avLst/>
          </a:prstGeom>
          <a:noFill/>
        </p:spPr>
        <p:txBody>
          <a:bodyPr wrap="none" rtlCol="0">
            <a:spAutoFit/>
          </a:bodyPr>
          <a:lstStyle/>
          <a:p>
            <a:pPr marL="285750" indent="-285750">
              <a:buFont typeface="Arial" panose="020B0604020202020204" pitchFamily="34" charset="0"/>
              <a:buChar char="•"/>
            </a:pPr>
            <a:r>
              <a:rPr lang="en-US" sz="3200" dirty="0"/>
              <a:t>IPCC </a:t>
            </a:r>
            <a:r>
              <a:rPr lang="en-US" dirty="0"/>
              <a:t>intergovernmental panel on climate change</a:t>
            </a:r>
          </a:p>
          <a:p>
            <a:pPr marL="285750" indent="-285750">
              <a:buFont typeface="Arial" panose="020B0604020202020204" pitchFamily="34" charset="0"/>
              <a:buChar char="•"/>
            </a:pPr>
            <a:r>
              <a:rPr lang="en-US" sz="3200" dirty="0"/>
              <a:t>AR5 </a:t>
            </a:r>
            <a:r>
              <a:rPr lang="en-US" dirty="0"/>
              <a:t>5</a:t>
            </a:r>
            <a:r>
              <a:rPr lang="en-US" baseline="30000" dirty="0"/>
              <a:t>th</a:t>
            </a:r>
            <a:r>
              <a:rPr lang="en-US" dirty="0"/>
              <a:t> assessment report on climate change 2014</a:t>
            </a:r>
          </a:p>
          <a:p>
            <a:pPr marL="285750" indent="-285750">
              <a:buFont typeface="Arial" panose="020B0604020202020204" pitchFamily="34" charset="0"/>
              <a:buChar char="•"/>
            </a:pPr>
            <a:r>
              <a:rPr lang="en-US" sz="3200" dirty="0"/>
              <a:t>AR6</a:t>
            </a:r>
            <a:r>
              <a:rPr lang="en-US" dirty="0"/>
              <a:t> 6th assessment report on climate change 2023</a:t>
            </a:r>
          </a:p>
          <a:p>
            <a:pPr marL="285750" indent="-285750">
              <a:buFont typeface="Arial" panose="020B0604020202020204" pitchFamily="34" charset="0"/>
              <a:buChar char="•"/>
            </a:pPr>
            <a:r>
              <a:rPr lang="en-US" sz="3200" dirty="0"/>
              <a:t>RCP </a:t>
            </a:r>
            <a:r>
              <a:rPr lang="en-US" dirty="0"/>
              <a:t>representative concentration pathway</a:t>
            </a:r>
          </a:p>
          <a:p>
            <a:pPr marL="285750" indent="-285750">
              <a:buFont typeface="Arial" panose="020B0604020202020204" pitchFamily="34" charset="0"/>
              <a:buChar char="•"/>
            </a:pPr>
            <a:r>
              <a:rPr lang="en-US" sz="3200" dirty="0"/>
              <a:t>SSP </a:t>
            </a:r>
            <a:r>
              <a:rPr lang="en-US" dirty="0"/>
              <a:t>shared socioeconomic pathway</a:t>
            </a:r>
          </a:p>
        </p:txBody>
      </p:sp>
      <p:sp>
        <p:nvSpPr>
          <p:cNvPr id="4" name="Rectangle 3"/>
          <p:cNvSpPr/>
          <p:nvPr/>
        </p:nvSpPr>
        <p:spPr>
          <a:xfrm>
            <a:off x="362409" y="6405772"/>
            <a:ext cx="5103547" cy="369332"/>
          </a:xfrm>
          <a:prstGeom prst="rect">
            <a:avLst/>
          </a:prstGeom>
        </p:spPr>
        <p:txBody>
          <a:bodyPr wrap="square">
            <a:spAutoFit/>
          </a:bodyPr>
          <a:lstStyle/>
          <a:p>
            <a:r>
              <a:rPr lang="en-US" dirty="0">
                <a:hlinkClick r:id="rId3"/>
              </a:rPr>
              <a:t>https://www.ipcc.ch/reports/</a:t>
            </a:r>
            <a:endParaRPr lang="en-US" dirty="0"/>
          </a:p>
        </p:txBody>
      </p:sp>
    </p:spTree>
    <p:extLst>
      <p:ext uri="{BB962C8B-B14F-4D97-AF65-F5344CB8AC3E}">
        <p14:creationId xmlns:p14="http://schemas.microsoft.com/office/powerpoint/2010/main" val="43358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97181"/>
            <a:ext cx="1863090" cy="646331"/>
          </a:xfrm>
          <a:prstGeom prst="rect">
            <a:avLst/>
          </a:prstGeom>
          <a:noFill/>
        </p:spPr>
        <p:txBody>
          <a:bodyPr wrap="square" rtlCol="0">
            <a:spAutoFit/>
          </a:bodyPr>
          <a:lstStyle/>
          <a:p>
            <a:r>
              <a:rPr lang="en-US" sz="3600" b="1" dirty="0">
                <a:solidFill>
                  <a:srgbClr val="FF0000"/>
                </a:solidFill>
              </a:rPr>
              <a:t>RCP</a:t>
            </a:r>
          </a:p>
        </p:txBody>
      </p:sp>
      <p:sp>
        <p:nvSpPr>
          <p:cNvPr id="4" name="Rectangle 3"/>
          <p:cNvSpPr/>
          <p:nvPr/>
        </p:nvSpPr>
        <p:spPr>
          <a:xfrm>
            <a:off x="1245870" y="297181"/>
            <a:ext cx="10946130" cy="2308324"/>
          </a:xfrm>
          <a:prstGeom prst="rect">
            <a:avLst/>
          </a:prstGeom>
        </p:spPr>
        <p:txBody>
          <a:bodyPr wrap="square">
            <a:spAutoFit/>
          </a:bodyPr>
          <a:lstStyle/>
          <a:p>
            <a:r>
              <a:rPr lang="en-US" sz="2400" dirty="0">
                <a:solidFill>
                  <a:srgbClr val="222222"/>
                </a:solidFill>
                <a:latin typeface="Arial" panose="020B0604020202020204" pitchFamily="34" charset="0"/>
              </a:rPr>
              <a:t>Four pathways have been selected for climate modeling and research, which describe different climate futures, all of which are considered possible depending on how much greenhouse gases are emitted in the years to come. The four RCPs, namely RCP2.6, RCP4.5, RCP6, and RCP8.5, are labelled after a possible range of </a:t>
            </a:r>
            <a:r>
              <a:rPr lang="en-US" sz="2400" dirty="0">
                <a:solidFill>
                  <a:srgbClr val="0B0080"/>
                </a:solidFill>
                <a:latin typeface="Arial" panose="020B0604020202020204" pitchFamily="34" charset="0"/>
                <a:hlinkClick r:id="rId2" tooltip="Radiative forcing"/>
              </a:rPr>
              <a:t>radiative forcing</a:t>
            </a:r>
            <a:r>
              <a:rPr lang="en-US" sz="2400" dirty="0">
                <a:solidFill>
                  <a:srgbClr val="222222"/>
                </a:solidFill>
                <a:latin typeface="Arial" panose="020B0604020202020204" pitchFamily="34" charset="0"/>
              </a:rPr>
              <a:t> values in the year 2100 (2.6, 4.5, 6.0, and 8.5 W/m</a:t>
            </a:r>
            <a:r>
              <a:rPr lang="en-US" sz="2400" baseline="30000" dirty="0">
                <a:solidFill>
                  <a:srgbClr val="222222"/>
                </a:solidFill>
                <a:latin typeface="Arial" panose="020B0604020202020204" pitchFamily="34" charset="0"/>
              </a:rPr>
              <a:t>2</a:t>
            </a:r>
            <a:r>
              <a:rPr lang="en-US" sz="2400" dirty="0">
                <a:solidFill>
                  <a:srgbClr val="222222"/>
                </a:solidFill>
                <a:latin typeface="Arial" panose="020B0604020202020204" pitchFamily="34" charset="0"/>
              </a:rPr>
              <a:t>, respectively).</a:t>
            </a:r>
            <a:endParaRPr lang="en-US" sz="2400" dirty="0"/>
          </a:p>
        </p:txBody>
      </p:sp>
      <p:pic>
        <p:nvPicPr>
          <p:cNvPr id="6" name="Picture 5"/>
          <p:cNvPicPr>
            <a:picLocks noChangeAspect="1"/>
          </p:cNvPicPr>
          <p:nvPr/>
        </p:nvPicPr>
        <p:blipFill>
          <a:blip r:embed="rId3"/>
          <a:stretch>
            <a:fillRect/>
          </a:stretch>
        </p:blipFill>
        <p:spPr>
          <a:xfrm>
            <a:off x="5532119" y="2314298"/>
            <a:ext cx="5383531" cy="4401629"/>
          </a:xfrm>
          <a:prstGeom prst="rect">
            <a:avLst/>
          </a:prstGeom>
        </p:spPr>
      </p:pic>
    </p:spTree>
    <p:extLst>
      <p:ext uri="{BB962C8B-B14F-4D97-AF65-F5344CB8AC3E}">
        <p14:creationId xmlns:p14="http://schemas.microsoft.com/office/powerpoint/2010/main" val="1495451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470" y="104828"/>
            <a:ext cx="7900087" cy="5974440"/>
          </a:xfrm>
          <a:prstGeom prst="rect">
            <a:avLst/>
          </a:prstGeom>
        </p:spPr>
      </p:pic>
      <p:sp>
        <p:nvSpPr>
          <p:cNvPr id="3" name="Rectangle 2"/>
          <p:cNvSpPr/>
          <p:nvPr/>
        </p:nvSpPr>
        <p:spPr>
          <a:xfrm>
            <a:off x="6672649" y="5042118"/>
            <a:ext cx="5338119" cy="1815882"/>
          </a:xfrm>
          <a:prstGeom prst="rect">
            <a:avLst/>
          </a:prstGeom>
        </p:spPr>
        <p:txBody>
          <a:bodyPr wrap="square">
            <a:spAutoFit/>
          </a:bodyPr>
          <a:lstStyle/>
          <a:p>
            <a:r>
              <a:rPr lang="en-US" sz="1600" dirty="0">
                <a:solidFill>
                  <a:srgbClr val="202124"/>
                </a:solidFill>
                <a:latin typeface="arial" panose="020B0604020202020204" pitchFamily="34" charset="0"/>
              </a:rPr>
              <a:t>What is SSP vs RCP scenarios?</a:t>
            </a:r>
          </a:p>
          <a:p>
            <a:r>
              <a:rPr lang="en-US" sz="1600" dirty="0">
                <a:solidFill>
                  <a:srgbClr val="202124"/>
                </a:solidFill>
                <a:latin typeface="arial" panose="020B0604020202020204" pitchFamily="34" charset="0"/>
              </a:rPr>
              <a:t>Currently widely used RCP scenarios are based on how future greenhouse gas concentrations will change. In contrast, SSP scenarios are that predict how climate change will change in response to socio-economic indicators such as population, economy, land use, and energy change.</a:t>
            </a:r>
            <a:endParaRPr lang="en-US" sz="1600" b="0"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3793668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33F3A3-8431-6CA9-E6B4-5AA0F7A0247E}"/>
              </a:ext>
            </a:extLst>
          </p:cNvPr>
          <p:cNvPicPr>
            <a:picLocks noChangeAspect="1"/>
          </p:cNvPicPr>
          <p:nvPr/>
        </p:nvPicPr>
        <p:blipFill rotWithShape="1">
          <a:blip r:embed="rId2">
            <a:extLst>
              <a:ext uri="{28A0092B-C50C-407E-A947-70E740481C1C}">
                <a14:useLocalDpi xmlns:a14="http://schemas.microsoft.com/office/drawing/2010/main" val="0"/>
              </a:ext>
            </a:extLst>
          </a:blip>
          <a:srcRect b="6869"/>
          <a:stretch/>
        </p:blipFill>
        <p:spPr>
          <a:xfrm>
            <a:off x="1426256" y="0"/>
            <a:ext cx="9109222" cy="6840952"/>
          </a:xfrm>
          <a:prstGeom prst="rect">
            <a:avLst/>
          </a:prstGeom>
        </p:spPr>
      </p:pic>
    </p:spTree>
    <p:extLst>
      <p:ext uri="{BB962C8B-B14F-4D97-AF65-F5344CB8AC3E}">
        <p14:creationId xmlns:p14="http://schemas.microsoft.com/office/powerpoint/2010/main" val="172683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4388" y="69612"/>
            <a:ext cx="6433751" cy="769441"/>
          </a:xfrm>
          <a:prstGeom prst="rect">
            <a:avLst/>
          </a:prstGeom>
          <a:noFill/>
        </p:spPr>
        <p:txBody>
          <a:bodyPr wrap="square" rtlCol="0">
            <a:spAutoFit/>
          </a:bodyPr>
          <a:lstStyle/>
          <a:p>
            <a:r>
              <a:rPr lang="en-US" sz="4400" b="1" dirty="0">
                <a:solidFill>
                  <a:srgbClr val="FF0000"/>
                </a:solidFill>
              </a:rPr>
              <a:t>Past and Future Climate</a:t>
            </a:r>
          </a:p>
        </p:txBody>
      </p:sp>
      <p:sp>
        <p:nvSpPr>
          <p:cNvPr id="3" name="TextBox 2"/>
          <p:cNvSpPr txBox="1"/>
          <p:nvPr/>
        </p:nvSpPr>
        <p:spPr>
          <a:xfrm>
            <a:off x="131958" y="1303020"/>
            <a:ext cx="11738610" cy="1754326"/>
          </a:xfrm>
          <a:prstGeom prst="rect">
            <a:avLst/>
          </a:prstGeom>
          <a:noFill/>
        </p:spPr>
        <p:txBody>
          <a:bodyPr wrap="square" rtlCol="0">
            <a:spAutoFit/>
          </a:bodyPr>
          <a:lstStyle/>
          <a:p>
            <a:r>
              <a:rPr lang="en-US" sz="2800" b="1" u="sng" dirty="0"/>
              <a:t>Direct Observations</a:t>
            </a:r>
            <a:r>
              <a:rPr lang="en-US" sz="2000" dirty="0"/>
              <a:t>: INSTRUMENTAL METEOROLOGY (thermometers, rain gauge, satellite data, </a:t>
            </a:r>
            <a:r>
              <a:rPr lang="en-US" sz="2000" dirty="0" err="1"/>
              <a:t>etc</a:t>
            </a:r>
            <a:r>
              <a:rPr lang="en-US" sz="2000" dirty="0"/>
              <a:t>…)</a:t>
            </a:r>
          </a:p>
          <a:p>
            <a:pPr lvl="2"/>
            <a:endParaRPr lang="en-US" sz="2000" dirty="0"/>
          </a:p>
          <a:p>
            <a:pPr lvl="2"/>
            <a:endParaRPr lang="en-US" sz="2000" dirty="0"/>
          </a:p>
          <a:p>
            <a:pPr lvl="2"/>
            <a:endParaRPr lang="en-US" sz="2000" dirty="0"/>
          </a:p>
          <a:p>
            <a:pPr lvl="2"/>
            <a:endParaRPr lang="en-US" sz="2000" dirty="0"/>
          </a:p>
        </p:txBody>
      </p:sp>
      <p:pic>
        <p:nvPicPr>
          <p:cNvPr id="4" name="Picture 3"/>
          <p:cNvPicPr>
            <a:picLocks noChangeAspect="1"/>
          </p:cNvPicPr>
          <p:nvPr/>
        </p:nvPicPr>
        <p:blipFill>
          <a:blip r:embed="rId2"/>
          <a:stretch>
            <a:fillRect/>
          </a:stretch>
        </p:blipFill>
        <p:spPr>
          <a:xfrm>
            <a:off x="361660" y="2530118"/>
            <a:ext cx="2538750" cy="2260600"/>
          </a:xfrm>
          <a:prstGeom prst="rect">
            <a:avLst/>
          </a:prstGeom>
        </p:spPr>
      </p:pic>
      <p:pic>
        <p:nvPicPr>
          <p:cNvPr id="5" name="Picture 4"/>
          <p:cNvPicPr>
            <a:picLocks noChangeAspect="1"/>
          </p:cNvPicPr>
          <p:nvPr/>
        </p:nvPicPr>
        <p:blipFill>
          <a:blip r:embed="rId3"/>
          <a:stretch>
            <a:fillRect/>
          </a:stretch>
        </p:blipFill>
        <p:spPr>
          <a:xfrm>
            <a:off x="4337114" y="2530118"/>
            <a:ext cx="3505609" cy="2325728"/>
          </a:xfrm>
          <a:prstGeom prst="rect">
            <a:avLst/>
          </a:prstGeom>
        </p:spPr>
      </p:pic>
      <p:pic>
        <p:nvPicPr>
          <p:cNvPr id="6" name="Picture 5"/>
          <p:cNvPicPr>
            <a:picLocks noChangeAspect="1"/>
          </p:cNvPicPr>
          <p:nvPr/>
        </p:nvPicPr>
        <p:blipFill>
          <a:blip r:embed="rId4"/>
          <a:stretch>
            <a:fillRect/>
          </a:stretch>
        </p:blipFill>
        <p:spPr>
          <a:xfrm>
            <a:off x="3051928" y="2180183"/>
            <a:ext cx="1133668" cy="3967837"/>
          </a:xfrm>
          <a:prstGeom prst="rect">
            <a:avLst/>
          </a:prstGeom>
        </p:spPr>
      </p:pic>
      <p:pic>
        <p:nvPicPr>
          <p:cNvPr id="7" name="Picture 6"/>
          <p:cNvPicPr>
            <a:picLocks noChangeAspect="1"/>
          </p:cNvPicPr>
          <p:nvPr/>
        </p:nvPicPr>
        <p:blipFill>
          <a:blip r:embed="rId5"/>
          <a:stretch>
            <a:fillRect/>
          </a:stretch>
        </p:blipFill>
        <p:spPr>
          <a:xfrm>
            <a:off x="8090081" y="2180183"/>
            <a:ext cx="3533128" cy="2704406"/>
          </a:xfrm>
          <a:prstGeom prst="rect">
            <a:avLst/>
          </a:prstGeom>
        </p:spPr>
      </p:pic>
      <p:sp>
        <p:nvSpPr>
          <p:cNvPr id="8" name="TextBox 7"/>
          <p:cNvSpPr txBox="1"/>
          <p:nvPr/>
        </p:nvSpPr>
        <p:spPr>
          <a:xfrm>
            <a:off x="8983980" y="4894115"/>
            <a:ext cx="2343150" cy="923330"/>
          </a:xfrm>
          <a:prstGeom prst="rect">
            <a:avLst/>
          </a:prstGeom>
          <a:noFill/>
        </p:spPr>
        <p:txBody>
          <a:bodyPr wrap="square" rtlCol="0">
            <a:spAutoFit/>
          </a:bodyPr>
          <a:lstStyle/>
          <a:p>
            <a:r>
              <a:rPr lang="en-US" dirty="0"/>
              <a:t>Keeling Curve</a:t>
            </a:r>
          </a:p>
          <a:p>
            <a:r>
              <a:rPr lang="en-US" dirty="0"/>
              <a:t>atmospheric chemical composition</a:t>
            </a:r>
          </a:p>
        </p:txBody>
      </p:sp>
    </p:spTree>
    <p:extLst>
      <p:ext uri="{BB962C8B-B14F-4D97-AF65-F5344CB8AC3E}">
        <p14:creationId xmlns:p14="http://schemas.microsoft.com/office/powerpoint/2010/main" val="2331430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0258" y="0"/>
            <a:ext cx="5965056" cy="4127819"/>
          </a:xfrm>
          <a:prstGeom prst="rect">
            <a:avLst/>
          </a:prstGeom>
        </p:spPr>
      </p:pic>
      <p:pic>
        <p:nvPicPr>
          <p:cNvPr id="4" name="Picture 3"/>
          <p:cNvPicPr>
            <a:picLocks noChangeAspect="1"/>
          </p:cNvPicPr>
          <p:nvPr/>
        </p:nvPicPr>
        <p:blipFill>
          <a:blip r:embed="rId3"/>
          <a:stretch>
            <a:fillRect/>
          </a:stretch>
        </p:blipFill>
        <p:spPr>
          <a:xfrm>
            <a:off x="347665" y="4207477"/>
            <a:ext cx="3810297" cy="2517006"/>
          </a:xfrm>
          <a:prstGeom prst="rect">
            <a:avLst/>
          </a:prstGeom>
        </p:spPr>
      </p:pic>
      <p:sp>
        <p:nvSpPr>
          <p:cNvPr id="5" name="TextBox 4"/>
          <p:cNvSpPr txBox="1"/>
          <p:nvPr/>
        </p:nvSpPr>
        <p:spPr>
          <a:xfrm>
            <a:off x="8766496" y="357031"/>
            <a:ext cx="3179428" cy="923330"/>
          </a:xfrm>
          <a:prstGeom prst="rect">
            <a:avLst/>
          </a:prstGeom>
          <a:noFill/>
        </p:spPr>
        <p:txBody>
          <a:bodyPr wrap="square" rtlCol="0">
            <a:spAutoFit/>
          </a:bodyPr>
          <a:lstStyle/>
          <a:p>
            <a:r>
              <a:rPr lang="en-US" b="1" u="sng" dirty="0"/>
              <a:t>Wien’s Law: </a:t>
            </a:r>
            <a:r>
              <a:rPr lang="en-US" dirty="0"/>
              <a:t>the wavelength of radiation is inversely proportional to its temperature </a:t>
            </a:r>
          </a:p>
        </p:txBody>
      </p:sp>
      <p:pic>
        <p:nvPicPr>
          <p:cNvPr id="6" name="Picture 5"/>
          <p:cNvPicPr>
            <a:picLocks noChangeAspect="1"/>
          </p:cNvPicPr>
          <p:nvPr/>
        </p:nvPicPr>
        <p:blipFill>
          <a:blip r:embed="rId4"/>
          <a:stretch>
            <a:fillRect/>
          </a:stretch>
        </p:blipFill>
        <p:spPr>
          <a:xfrm>
            <a:off x="9116644" y="1420928"/>
            <a:ext cx="2249273" cy="1473274"/>
          </a:xfrm>
          <a:prstGeom prst="rect">
            <a:avLst/>
          </a:prstGeom>
        </p:spPr>
      </p:pic>
      <p:sp>
        <p:nvSpPr>
          <p:cNvPr id="7" name="TextBox 6"/>
          <p:cNvSpPr txBox="1"/>
          <p:nvPr/>
        </p:nvSpPr>
        <p:spPr>
          <a:xfrm>
            <a:off x="8930081" y="3561146"/>
            <a:ext cx="2852257" cy="646331"/>
          </a:xfrm>
          <a:prstGeom prst="rect">
            <a:avLst/>
          </a:prstGeom>
          <a:noFill/>
        </p:spPr>
        <p:txBody>
          <a:bodyPr wrap="square" rtlCol="0">
            <a:spAutoFit/>
          </a:bodyPr>
          <a:lstStyle/>
          <a:p>
            <a:r>
              <a:rPr lang="en-US" dirty="0"/>
              <a:t>b = Wien’s displacement constant (</a:t>
            </a:r>
            <a:r>
              <a:rPr lang="en-US" b="1" dirty="0"/>
              <a:t>2.8978 × 10</a:t>
            </a:r>
            <a:r>
              <a:rPr lang="en-US" b="1" baseline="30000" dirty="0"/>
              <a:t>−3</a:t>
            </a:r>
            <a:r>
              <a:rPr lang="en-US" b="1" dirty="0"/>
              <a:t> </a:t>
            </a:r>
            <a:r>
              <a:rPr lang="en-US" b="1" dirty="0" err="1"/>
              <a:t>K.m</a:t>
            </a:r>
            <a:r>
              <a:rPr lang="en-US" b="1" dirty="0"/>
              <a:t>)</a:t>
            </a:r>
            <a:endParaRPr lang="en-US" dirty="0"/>
          </a:p>
        </p:txBody>
      </p:sp>
    </p:spTree>
    <p:extLst>
      <p:ext uri="{BB962C8B-B14F-4D97-AF65-F5344CB8AC3E}">
        <p14:creationId xmlns:p14="http://schemas.microsoft.com/office/powerpoint/2010/main" val="2228408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64" t="21012" r="2376" b="2059"/>
          <a:stretch/>
        </p:blipFill>
        <p:spPr>
          <a:xfrm>
            <a:off x="461318" y="1063292"/>
            <a:ext cx="8155460" cy="4949947"/>
          </a:xfrm>
          <a:prstGeom prst="rect">
            <a:avLst/>
          </a:prstGeom>
        </p:spPr>
      </p:pic>
      <p:sp>
        <p:nvSpPr>
          <p:cNvPr id="4" name="TextBox 3"/>
          <p:cNvSpPr txBox="1"/>
          <p:nvPr/>
        </p:nvSpPr>
        <p:spPr>
          <a:xfrm>
            <a:off x="461318" y="41808"/>
            <a:ext cx="5886420" cy="954107"/>
          </a:xfrm>
          <a:prstGeom prst="rect">
            <a:avLst/>
          </a:prstGeom>
          <a:noFill/>
        </p:spPr>
        <p:txBody>
          <a:bodyPr wrap="none" rtlCol="0">
            <a:spAutoFit/>
          </a:bodyPr>
          <a:lstStyle/>
          <a:p>
            <a:r>
              <a:rPr lang="en-US" sz="2800" b="1" dirty="0">
                <a:solidFill>
                  <a:srgbClr val="FF0000"/>
                </a:solidFill>
              </a:rPr>
              <a:t>The Greenhouse Effect</a:t>
            </a:r>
          </a:p>
          <a:p>
            <a:r>
              <a:rPr lang="en-US" sz="2800" b="1" dirty="0">
                <a:solidFill>
                  <a:srgbClr val="FF0000"/>
                </a:solidFill>
              </a:rPr>
              <a:t>short wave versus long wave radiation</a:t>
            </a:r>
          </a:p>
        </p:txBody>
      </p:sp>
      <p:sp>
        <p:nvSpPr>
          <p:cNvPr id="3" name="TextBox 2"/>
          <p:cNvSpPr txBox="1"/>
          <p:nvPr/>
        </p:nvSpPr>
        <p:spPr>
          <a:xfrm>
            <a:off x="4407087" y="6080616"/>
            <a:ext cx="5906425" cy="584775"/>
          </a:xfrm>
          <a:prstGeom prst="rect">
            <a:avLst/>
          </a:prstGeom>
          <a:noFill/>
        </p:spPr>
        <p:txBody>
          <a:bodyPr wrap="none" rtlCol="0">
            <a:spAutoFit/>
          </a:bodyPr>
          <a:lstStyle/>
          <a:p>
            <a:r>
              <a:rPr lang="en-US" sz="3200" dirty="0"/>
              <a:t>Anthropogenic (human enhanced)</a:t>
            </a:r>
          </a:p>
        </p:txBody>
      </p:sp>
      <p:sp>
        <p:nvSpPr>
          <p:cNvPr id="9" name="TextBox 8"/>
          <p:cNvSpPr txBox="1"/>
          <p:nvPr/>
        </p:nvSpPr>
        <p:spPr>
          <a:xfrm>
            <a:off x="9035959" y="3697339"/>
            <a:ext cx="3039611" cy="2031325"/>
          </a:xfrm>
          <a:prstGeom prst="rect">
            <a:avLst/>
          </a:prstGeom>
          <a:noFill/>
        </p:spPr>
        <p:txBody>
          <a:bodyPr wrap="square" rtlCol="0">
            <a:spAutoFit/>
          </a:bodyPr>
          <a:lstStyle/>
          <a:p>
            <a:r>
              <a:rPr lang="en-US" b="1" i="1" dirty="0"/>
              <a:t>Objects at a higher temperature radiate energy at lower wavelengths.</a:t>
            </a:r>
          </a:p>
          <a:p>
            <a:endParaRPr lang="en-US" b="1" i="1" dirty="0"/>
          </a:p>
          <a:p>
            <a:r>
              <a:rPr lang="en-US" b="1" i="1" dirty="0"/>
              <a:t>The greenhouse effect “traps” in longer wavelengths </a:t>
            </a:r>
            <a:r>
              <a:rPr lang="en-US" b="1" i="1" u="sng" dirty="0"/>
              <a:t>radiated from the earth. </a:t>
            </a:r>
          </a:p>
        </p:txBody>
      </p:sp>
      <p:sp>
        <p:nvSpPr>
          <p:cNvPr id="10" name="Rectangle 9"/>
          <p:cNvSpPr/>
          <p:nvPr/>
        </p:nvSpPr>
        <p:spPr>
          <a:xfrm>
            <a:off x="8149389" y="60107"/>
            <a:ext cx="6096000" cy="646331"/>
          </a:xfrm>
          <a:prstGeom prst="rect">
            <a:avLst/>
          </a:prstGeom>
        </p:spPr>
        <p:txBody>
          <a:bodyPr>
            <a:spAutoFit/>
          </a:bodyPr>
          <a:lstStyle/>
          <a:p>
            <a:r>
              <a:rPr lang="en-US" dirty="0"/>
              <a:t>https://www.youtube.com/watch?v=3JX-ioSmNW8&amp;feature=emb_imp_woyt</a:t>
            </a:r>
          </a:p>
        </p:txBody>
      </p:sp>
    </p:spTree>
    <p:extLst>
      <p:ext uri="{BB962C8B-B14F-4D97-AF65-F5344CB8AC3E}">
        <p14:creationId xmlns:p14="http://schemas.microsoft.com/office/powerpoint/2010/main" val="948125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506" y="587229"/>
            <a:ext cx="11038791" cy="584775"/>
          </a:xfrm>
          <a:prstGeom prst="rect">
            <a:avLst/>
          </a:prstGeom>
          <a:noFill/>
        </p:spPr>
        <p:txBody>
          <a:bodyPr wrap="none" rtlCol="0">
            <a:spAutoFit/>
          </a:bodyPr>
          <a:lstStyle/>
          <a:p>
            <a:r>
              <a:rPr lang="en-US" sz="3200" b="1" u="sng" dirty="0">
                <a:solidFill>
                  <a:srgbClr val="FF0000"/>
                </a:solidFill>
              </a:rPr>
              <a:t>NATURAL</a:t>
            </a:r>
            <a:r>
              <a:rPr lang="en-US" sz="3200" b="1" dirty="0"/>
              <a:t> versus </a:t>
            </a:r>
            <a:r>
              <a:rPr lang="en-US" sz="3200" b="1" u="sng" dirty="0">
                <a:solidFill>
                  <a:srgbClr val="FF0000"/>
                </a:solidFill>
              </a:rPr>
              <a:t>ANTHROPOGENIC</a:t>
            </a:r>
            <a:r>
              <a:rPr lang="en-US" sz="3200" b="1" dirty="0"/>
              <a:t> sources of greenhouse gases</a:t>
            </a:r>
          </a:p>
        </p:txBody>
      </p:sp>
      <p:pic>
        <p:nvPicPr>
          <p:cNvPr id="3" name="Picture 2"/>
          <p:cNvPicPr>
            <a:picLocks noChangeAspect="1"/>
          </p:cNvPicPr>
          <p:nvPr/>
        </p:nvPicPr>
        <p:blipFill>
          <a:blip r:embed="rId2"/>
          <a:stretch>
            <a:fillRect/>
          </a:stretch>
        </p:blipFill>
        <p:spPr>
          <a:xfrm>
            <a:off x="2697377" y="1368913"/>
            <a:ext cx="6286500" cy="4752975"/>
          </a:xfrm>
          <a:prstGeom prst="rect">
            <a:avLst/>
          </a:prstGeom>
        </p:spPr>
      </p:pic>
      <p:sp>
        <p:nvSpPr>
          <p:cNvPr id="4" name="Rectangle 3"/>
          <p:cNvSpPr/>
          <p:nvPr/>
        </p:nvSpPr>
        <p:spPr>
          <a:xfrm>
            <a:off x="183847" y="6121888"/>
            <a:ext cx="11780108" cy="646331"/>
          </a:xfrm>
          <a:prstGeom prst="rect">
            <a:avLst/>
          </a:prstGeom>
        </p:spPr>
        <p:txBody>
          <a:bodyPr wrap="square">
            <a:spAutoFit/>
          </a:bodyPr>
          <a:lstStyle/>
          <a:p>
            <a:r>
              <a:rPr lang="en-US" dirty="0"/>
              <a:t>Satellite images have shown a dramatic decline in pollution levels over China, which is "at least partly" due to an economic slowdown prompted by the coronavirus, US space agency Nasa says.</a:t>
            </a:r>
          </a:p>
        </p:txBody>
      </p:sp>
      <p:sp>
        <p:nvSpPr>
          <p:cNvPr id="6" name="Rectangle 5"/>
          <p:cNvSpPr/>
          <p:nvPr/>
        </p:nvSpPr>
        <p:spPr>
          <a:xfrm>
            <a:off x="7058510" y="6445053"/>
            <a:ext cx="3850734" cy="307777"/>
          </a:xfrm>
          <a:prstGeom prst="rect">
            <a:avLst/>
          </a:prstGeom>
        </p:spPr>
        <p:txBody>
          <a:bodyPr wrap="none">
            <a:spAutoFit/>
          </a:bodyPr>
          <a:lstStyle/>
          <a:p>
            <a:r>
              <a:rPr lang="en-US" sz="1400" dirty="0"/>
              <a:t>https://www.bbc.com/news/world-asia-51691967</a:t>
            </a:r>
          </a:p>
        </p:txBody>
      </p:sp>
    </p:spTree>
    <p:extLst>
      <p:ext uri="{BB962C8B-B14F-4D97-AF65-F5344CB8AC3E}">
        <p14:creationId xmlns:p14="http://schemas.microsoft.com/office/powerpoint/2010/main" val="1657202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88746" y="117446"/>
            <a:ext cx="6858000" cy="6858000"/>
          </a:xfrm>
          <a:prstGeom prst="rect">
            <a:avLst/>
          </a:prstGeom>
        </p:spPr>
      </p:pic>
      <p:sp>
        <p:nvSpPr>
          <p:cNvPr id="4" name="Rectangle 3"/>
          <p:cNvSpPr/>
          <p:nvPr/>
        </p:nvSpPr>
        <p:spPr>
          <a:xfrm>
            <a:off x="128631" y="1324114"/>
            <a:ext cx="3864529" cy="1200329"/>
          </a:xfrm>
          <a:prstGeom prst="rect">
            <a:avLst/>
          </a:prstGeom>
        </p:spPr>
        <p:txBody>
          <a:bodyPr wrap="square">
            <a:spAutoFit/>
          </a:bodyPr>
          <a:lstStyle/>
          <a:p>
            <a:r>
              <a:rPr lang="en-US" dirty="0"/>
              <a:t>Without greenhouse gases, the average temperature of Earth's surface would be about −18 °C (0 °F), rather than the present average of 15 °C (59 °F).</a:t>
            </a:r>
          </a:p>
        </p:txBody>
      </p:sp>
      <p:sp>
        <p:nvSpPr>
          <p:cNvPr id="5" name="Rectangle 4"/>
          <p:cNvSpPr/>
          <p:nvPr/>
        </p:nvSpPr>
        <p:spPr>
          <a:xfrm>
            <a:off x="128631" y="2807782"/>
            <a:ext cx="3310855" cy="1477328"/>
          </a:xfrm>
          <a:prstGeom prst="rect">
            <a:avLst/>
          </a:prstGeom>
        </p:spPr>
        <p:txBody>
          <a:bodyPr wrap="square">
            <a:spAutoFit/>
          </a:bodyPr>
          <a:lstStyle/>
          <a:p>
            <a:r>
              <a:rPr lang="en-US" dirty="0"/>
              <a:t>The major constituents of Earth's atmosphere, nitrogen (N2)(78%), oxygen (O2)(21%), and argon (</a:t>
            </a:r>
            <a:r>
              <a:rPr lang="en-US" dirty="0" err="1"/>
              <a:t>Ar</a:t>
            </a:r>
            <a:r>
              <a:rPr lang="en-US" dirty="0"/>
              <a:t>)(0.9%), are not greenhouse gases.</a:t>
            </a:r>
          </a:p>
        </p:txBody>
      </p:sp>
      <p:sp>
        <p:nvSpPr>
          <p:cNvPr id="6" name="Rectangle 5"/>
          <p:cNvSpPr/>
          <p:nvPr/>
        </p:nvSpPr>
        <p:spPr>
          <a:xfrm>
            <a:off x="128631" y="117446"/>
            <a:ext cx="4216866" cy="923330"/>
          </a:xfrm>
          <a:prstGeom prst="rect">
            <a:avLst/>
          </a:prstGeom>
        </p:spPr>
        <p:txBody>
          <a:bodyPr wrap="square">
            <a:spAutoFit/>
          </a:bodyPr>
          <a:lstStyle/>
          <a:p>
            <a:r>
              <a:rPr lang="en-US" dirty="0"/>
              <a:t>Greenhouse gases are those that absorb and emit infrared radiation in the wavelength range emitted by Earth.</a:t>
            </a:r>
          </a:p>
        </p:txBody>
      </p:sp>
      <p:sp>
        <p:nvSpPr>
          <p:cNvPr id="7" name="Rectangle 6"/>
          <p:cNvSpPr/>
          <p:nvPr/>
        </p:nvSpPr>
        <p:spPr>
          <a:xfrm>
            <a:off x="77597" y="4430799"/>
            <a:ext cx="4779629" cy="1754326"/>
          </a:xfrm>
          <a:prstGeom prst="rect">
            <a:avLst/>
          </a:prstGeom>
        </p:spPr>
        <p:txBody>
          <a:bodyPr wrap="square">
            <a:spAutoFit/>
          </a:bodyPr>
          <a:lstStyle/>
          <a:p>
            <a:r>
              <a:rPr lang="en-US" dirty="0"/>
              <a:t>In order, the most abundant greenhouse gases in Earth's atmosphere are:</a:t>
            </a:r>
          </a:p>
          <a:p>
            <a:pPr marL="342900" indent="-342900">
              <a:buFont typeface="+mj-lt"/>
              <a:buAutoNum type="arabicPeriod"/>
            </a:pPr>
            <a:r>
              <a:rPr lang="en-US" b="1" dirty="0"/>
              <a:t>Water vapor (H2O)</a:t>
            </a:r>
          </a:p>
          <a:p>
            <a:pPr marL="342900" indent="-342900">
              <a:buFont typeface="+mj-lt"/>
              <a:buAutoNum type="arabicPeriod"/>
            </a:pPr>
            <a:r>
              <a:rPr lang="en-US" b="1" dirty="0"/>
              <a:t>Carbon dioxide (CO2) lifetime: </a:t>
            </a:r>
            <a:r>
              <a:rPr lang="en-US" dirty="0"/>
              <a:t>30–95 years</a:t>
            </a:r>
            <a:endParaRPr lang="en-US" b="1" dirty="0"/>
          </a:p>
          <a:p>
            <a:pPr marL="342900" indent="-342900">
              <a:buFont typeface="+mj-lt"/>
              <a:buAutoNum type="arabicPeriod"/>
            </a:pPr>
            <a:r>
              <a:rPr lang="en-US" b="1" dirty="0"/>
              <a:t>Methane (CH4) lifetime: </a:t>
            </a:r>
            <a:r>
              <a:rPr lang="en-US" dirty="0"/>
              <a:t>12 years</a:t>
            </a:r>
            <a:endParaRPr lang="en-US" b="1" dirty="0"/>
          </a:p>
          <a:p>
            <a:pPr marL="342900" indent="-342900">
              <a:buFont typeface="+mj-lt"/>
              <a:buAutoNum type="arabicPeriod"/>
            </a:pPr>
            <a:r>
              <a:rPr lang="en-US" b="1" dirty="0"/>
              <a:t>Nitrous oxide (N2O) lifetime: </a:t>
            </a:r>
            <a:r>
              <a:rPr lang="en-US" dirty="0"/>
              <a:t>121 years</a:t>
            </a:r>
            <a:endParaRPr lang="en-US" b="1" dirty="0"/>
          </a:p>
        </p:txBody>
      </p:sp>
    </p:spTree>
    <p:extLst>
      <p:ext uri="{BB962C8B-B14F-4D97-AF65-F5344CB8AC3E}">
        <p14:creationId xmlns:p14="http://schemas.microsoft.com/office/powerpoint/2010/main" val="1837191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3502" y="5263979"/>
            <a:ext cx="6676940" cy="369332"/>
          </a:xfrm>
          <a:prstGeom prst="rect">
            <a:avLst/>
          </a:prstGeom>
        </p:spPr>
        <p:txBody>
          <a:bodyPr wrap="square">
            <a:spAutoFit/>
          </a:bodyPr>
          <a:lstStyle/>
          <a:p>
            <a:r>
              <a:rPr lang="en-US" dirty="0"/>
              <a:t>https://www.youtube.com/watch?v=x1SgmFa0r04</a:t>
            </a:r>
          </a:p>
        </p:txBody>
      </p:sp>
      <p:pic>
        <p:nvPicPr>
          <p:cNvPr id="3" name="Picture 2"/>
          <p:cNvPicPr>
            <a:picLocks noChangeAspect="1"/>
          </p:cNvPicPr>
          <p:nvPr/>
        </p:nvPicPr>
        <p:blipFill>
          <a:blip r:embed="rId2"/>
          <a:stretch>
            <a:fillRect/>
          </a:stretch>
        </p:blipFill>
        <p:spPr>
          <a:xfrm>
            <a:off x="1227438" y="199546"/>
            <a:ext cx="9317381" cy="4769158"/>
          </a:xfrm>
          <a:prstGeom prst="rect">
            <a:avLst/>
          </a:prstGeom>
        </p:spPr>
      </p:pic>
      <p:sp>
        <p:nvSpPr>
          <p:cNvPr id="4" name="TextBox 3"/>
          <p:cNvSpPr txBox="1"/>
          <p:nvPr/>
        </p:nvSpPr>
        <p:spPr>
          <a:xfrm>
            <a:off x="3723502" y="6054811"/>
            <a:ext cx="4458400" cy="369332"/>
          </a:xfrm>
          <a:prstGeom prst="rect">
            <a:avLst/>
          </a:prstGeom>
          <a:noFill/>
        </p:spPr>
        <p:txBody>
          <a:bodyPr wrap="none" rtlCol="0">
            <a:spAutoFit/>
          </a:bodyPr>
          <a:lstStyle/>
          <a:p>
            <a:r>
              <a:rPr lang="en-US" dirty="0"/>
              <a:t>carbon dioxide animation for one year (2006)</a:t>
            </a:r>
          </a:p>
        </p:txBody>
      </p:sp>
    </p:spTree>
    <p:extLst>
      <p:ext uri="{BB962C8B-B14F-4D97-AF65-F5344CB8AC3E}">
        <p14:creationId xmlns:p14="http://schemas.microsoft.com/office/powerpoint/2010/main" val="3551561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97579" y="897924"/>
            <a:ext cx="1864678" cy="400110"/>
          </a:xfrm>
          <a:prstGeom prst="rect">
            <a:avLst/>
          </a:prstGeom>
          <a:noFill/>
        </p:spPr>
        <p:txBody>
          <a:bodyPr wrap="none" rtlCol="0">
            <a:spAutoFit/>
          </a:bodyPr>
          <a:lstStyle/>
          <a:p>
            <a:r>
              <a:rPr lang="en-US" sz="2000" b="1" dirty="0">
                <a:solidFill>
                  <a:srgbClr val="FF0000"/>
                </a:solidFill>
              </a:rPr>
              <a:t>KEELING CURVE</a:t>
            </a:r>
          </a:p>
        </p:txBody>
      </p:sp>
      <p:sp>
        <p:nvSpPr>
          <p:cNvPr id="4" name="TextBox 3"/>
          <p:cNvSpPr txBox="1"/>
          <p:nvPr/>
        </p:nvSpPr>
        <p:spPr>
          <a:xfrm>
            <a:off x="7397579" y="1298034"/>
            <a:ext cx="4250724" cy="1754326"/>
          </a:xfrm>
          <a:prstGeom prst="rect">
            <a:avLst/>
          </a:prstGeom>
          <a:noFill/>
        </p:spPr>
        <p:txBody>
          <a:bodyPr wrap="square" rtlCol="0">
            <a:spAutoFit/>
          </a:bodyPr>
          <a:lstStyle/>
          <a:p>
            <a:r>
              <a:rPr lang="en-US" dirty="0"/>
              <a:t>Continuous time series of observed atmospheric CO2</a:t>
            </a:r>
          </a:p>
          <a:p>
            <a:endParaRPr lang="en-US" dirty="0"/>
          </a:p>
          <a:p>
            <a:r>
              <a:rPr lang="en-US" dirty="0"/>
              <a:t>Named after </a:t>
            </a:r>
            <a:r>
              <a:rPr lang="en-US" b="1" dirty="0"/>
              <a:t>Charles Keeling </a:t>
            </a:r>
            <a:r>
              <a:rPr lang="en-US" dirty="0"/>
              <a:t>who started the monitoring program in 1958, which continues to the present. </a:t>
            </a:r>
          </a:p>
        </p:txBody>
      </p:sp>
      <p:pic>
        <p:nvPicPr>
          <p:cNvPr id="5" name="Picture 4"/>
          <p:cNvPicPr>
            <a:picLocks noChangeAspect="1"/>
          </p:cNvPicPr>
          <p:nvPr/>
        </p:nvPicPr>
        <p:blipFill>
          <a:blip r:embed="rId2"/>
          <a:stretch>
            <a:fillRect/>
          </a:stretch>
        </p:blipFill>
        <p:spPr>
          <a:xfrm>
            <a:off x="7609980" y="3220994"/>
            <a:ext cx="4277220" cy="3211267"/>
          </a:xfrm>
          <a:prstGeom prst="rect">
            <a:avLst/>
          </a:prstGeom>
        </p:spPr>
      </p:pic>
      <p:sp>
        <p:nvSpPr>
          <p:cNvPr id="6" name="Rectangle 5"/>
          <p:cNvSpPr/>
          <p:nvPr/>
        </p:nvSpPr>
        <p:spPr>
          <a:xfrm>
            <a:off x="1645629" y="5846238"/>
            <a:ext cx="4181914" cy="369332"/>
          </a:xfrm>
          <a:prstGeom prst="rect">
            <a:avLst/>
          </a:prstGeom>
        </p:spPr>
        <p:txBody>
          <a:bodyPr wrap="none">
            <a:spAutoFit/>
          </a:bodyPr>
          <a:lstStyle/>
          <a:p>
            <a:r>
              <a:rPr lang="en-US" dirty="0"/>
              <a:t>280 ppm in 1958 to 422.8 ppm in Jan 2024</a:t>
            </a:r>
          </a:p>
        </p:txBody>
      </p:sp>
      <p:pic>
        <p:nvPicPr>
          <p:cNvPr id="1026" name="Picture 2" descr="Mauna Loa CO2">
            <a:extLst>
              <a:ext uri="{FF2B5EF4-FFF2-40B4-BE49-F238E27FC236}">
                <a16:creationId xmlns:a16="http://schemas.microsoft.com/office/drawing/2014/main" id="{7A52583F-E02B-D5C3-C21E-41FA02A78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98" y="573401"/>
            <a:ext cx="7117977" cy="53384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6C7EBC9-C3B6-EC0C-17AE-727001A0420F}"/>
              </a:ext>
            </a:extLst>
          </p:cNvPr>
          <p:cNvSpPr txBox="1"/>
          <p:nvPr/>
        </p:nvSpPr>
        <p:spPr>
          <a:xfrm>
            <a:off x="1825487" y="6304540"/>
            <a:ext cx="6096000" cy="369332"/>
          </a:xfrm>
          <a:prstGeom prst="rect">
            <a:avLst/>
          </a:prstGeom>
          <a:noFill/>
        </p:spPr>
        <p:txBody>
          <a:bodyPr wrap="square">
            <a:spAutoFit/>
          </a:bodyPr>
          <a:lstStyle/>
          <a:p>
            <a:r>
              <a:rPr lang="en-US" dirty="0"/>
              <a:t>https://</a:t>
            </a:r>
            <a:r>
              <a:rPr lang="en-US" dirty="0" err="1"/>
              <a:t>gml.noaa.gov</a:t>
            </a:r>
            <a:r>
              <a:rPr lang="en-US" dirty="0"/>
              <a:t>/</a:t>
            </a:r>
            <a:r>
              <a:rPr lang="en-US" dirty="0" err="1"/>
              <a:t>ccgg</a:t>
            </a:r>
            <a:r>
              <a:rPr lang="en-US" dirty="0"/>
              <a:t>/trends/</a:t>
            </a:r>
          </a:p>
        </p:txBody>
      </p:sp>
    </p:spTree>
    <p:extLst>
      <p:ext uri="{BB962C8B-B14F-4D97-AF65-F5344CB8AC3E}">
        <p14:creationId xmlns:p14="http://schemas.microsoft.com/office/powerpoint/2010/main" val="722076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 y="675969"/>
            <a:ext cx="11738610" cy="1754326"/>
          </a:xfrm>
          <a:prstGeom prst="rect">
            <a:avLst/>
          </a:prstGeom>
          <a:noFill/>
        </p:spPr>
        <p:txBody>
          <a:bodyPr wrap="square" rtlCol="0">
            <a:spAutoFit/>
          </a:bodyPr>
          <a:lstStyle/>
          <a:p>
            <a:r>
              <a:rPr lang="en-US" sz="2800" b="1" u="sng" dirty="0"/>
              <a:t>Indirect Observations</a:t>
            </a:r>
            <a:r>
              <a:rPr lang="en-US" sz="2000" dirty="0"/>
              <a:t>: PROXY RECORDS (ice cores, tree rings, corals, cave stalagmites)</a:t>
            </a:r>
          </a:p>
          <a:p>
            <a:pPr lvl="2"/>
            <a:endParaRPr lang="en-US" sz="2000" dirty="0"/>
          </a:p>
          <a:p>
            <a:pPr lvl="2"/>
            <a:endParaRPr lang="en-US" sz="2000" dirty="0"/>
          </a:p>
          <a:p>
            <a:pPr lvl="2"/>
            <a:endParaRPr lang="en-US" sz="2000" dirty="0"/>
          </a:p>
          <a:p>
            <a:pPr lvl="2"/>
            <a:endParaRPr lang="en-US" sz="2000" dirty="0"/>
          </a:p>
        </p:txBody>
      </p:sp>
      <p:pic>
        <p:nvPicPr>
          <p:cNvPr id="3" name="Picture 2"/>
          <p:cNvPicPr>
            <a:picLocks noChangeAspect="1"/>
          </p:cNvPicPr>
          <p:nvPr/>
        </p:nvPicPr>
        <p:blipFill>
          <a:blip r:embed="rId2"/>
          <a:stretch>
            <a:fillRect/>
          </a:stretch>
        </p:blipFill>
        <p:spPr>
          <a:xfrm>
            <a:off x="335084" y="1705939"/>
            <a:ext cx="4366651" cy="2603500"/>
          </a:xfrm>
          <a:prstGeom prst="rect">
            <a:avLst/>
          </a:prstGeom>
        </p:spPr>
      </p:pic>
      <p:pic>
        <p:nvPicPr>
          <p:cNvPr id="4" name="Picture 3"/>
          <p:cNvPicPr>
            <a:picLocks noChangeAspect="1"/>
          </p:cNvPicPr>
          <p:nvPr/>
        </p:nvPicPr>
        <p:blipFill>
          <a:blip r:embed="rId3"/>
          <a:stretch>
            <a:fillRect/>
          </a:stretch>
        </p:blipFill>
        <p:spPr>
          <a:xfrm>
            <a:off x="5032252" y="1267382"/>
            <a:ext cx="2877308" cy="4300533"/>
          </a:xfrm>
          <a:prstGeom prst="rect">
            <a:avLst/>
          </a:prstGeom>
        </p:spPr>
      </p:pic>
      <p:pic>
        <p:nvPicPr>
          <p:cNvPr id="5" name="Picture 4"/>
          <p:cNvPicPr>
            <a:picLocks noChangeAspect="1"/>
          </p:cNvPicPr>
          <p:nvPr/>
        </p:nvPicPr>
        <p:blipFill>
          <a:blip r:embed="rId4"/>
          <a:stretch>
            <a:fillRect/>
          </a:stretch>
        </p:blipFill>
        <p:spPr>
          <a:xfrm>
            <a:off x="8631169" y="1267382"/>
            <a:ext cx="2437200" cy="3251200"/>
          </a:xfrm>
          <a:prstGeom prst="rect">
            <a:avLst/>
          </a:prstGeom>
        </p:spPr>
      </p:pic>
      <p:sp>
        <p:nvSpPr>
          <p:cNvPr id="6" name="TextBox 5"/>
          <p:cNvSpPr txBox="1"/>
          <p:nvPr/>
        </p:nvSpPr>
        <p:spPr>
          <a:xfrm>
            <a:off x="335084" y="4493589"/>
            <a:ext cx="3897630" cy="646331"/>
          </a:xfrm>
          <a:prstGeom prst="rect">
            <a:avLst/>
          </a:prstGeom>
          <a:noFill/>
        </p:spPr>
        <p:txBody>
          <a:bodyPr wrap="square" rtlCol="0">
            <a:spAutoFit/>
          </a:bodyPr>
          <a:lstStyle/>
          <a:p>
            <a:r>
              <a:rPr lang="en-US" dirty="0"/>
              <a:t>Ice cores: temperature and chemical composition</a:t>
            </a:r>
          </a:p>
        </p:txBody>
      </p:sp>
      <p:sp>
        <p:nvSpPr>
          <p:cNvPr id="7" name="TextBox 6"/>
          <p:cNvSpPr txBox="1"/>
          <p:nvPr/>
        </p:nvSpPr>
        <p:spPr>
          <a:xfrm>
            <a:off x="8481061" y="4816754"/>
            <a:ext cx="3531870" cy="1754326"/>
          </a:xfrm>
          <a:prstGeom prst="rect">
            <a:avLst/>
          </a:prstGeom>
          <a:noFill/>
        </p:spPr>
        <p:txBody>
          <a:bodyPr wrap="square" rtlCol="0">
            <a:spAutoFit/>
          </a:bodyPr>
          <a:lstStyle/>
          <a:p>
            <a:r>
              <a:rPr lang="en-US" dirty="0"/>
              <a:t>precise dating techniques. (uranium-mass spectrometry)</a:t>
            </a:r>
          </a:p>
          <a:p>
            <a:r>
              <a:rPr lang="en-US" dirty="0"/>
              <a:t>- through growth banding: organic, inorganic deposits containing trace elements, oxygen and carbon are preserved with little change.</a:t>
            </a:r>
          </a:p>
        </p:txBody>
      </p:sp>
      <p:sp>
        <p:nvSpPr>
          <p:cNvPr id="8" name="TextBox 7"/>
          <p:cNvSpPr txBox="1"/>
          <p:nvPr/>
        </p:nvSpPr>
        <p:spPr>
          <a:xfrm>
            <a:off x="2873564" y="5934670"/>
            <a:ext cx="5607497" cy="923330"/>
          </a:xfrm>
          <a:prstGeom prst="rect">
            <a:avLst/>
          </a:prstGeom>
          <a:noFill/>
        </p:spPr>
        <p:txBody>
          <a:bodyPr wrap="none" rtlCol="0">
            <a:spAutoFit/>
          </a:bodyPr>
          <a:lstStyle/>
          <a:p>
            <a:r>
              <a:rPr lang="en-US" dirty="0"/>
              <a:t>trees add a new layer of growth each year.</a:t>
            </a:r>
          </a:p>
          <a:p>
            <a:pPr marL="285750" indent="-285750">
              <a:buFontTx/>
              <a:buChar char="-"/>
            </a:pPr>
            <a:r>
              <a:rPr lang="en-US" dirty="0"/>
              <a:t>Width of ring is an indicator. </a:t>
            </a:r>
          </a:p>
          <a:p>
            <a:pPr marL="285750" indent="-285750">
              <a:buFontTx/>
              <a:buChar char="-"/>
            </a:pPr>
            <a:r>
              <a:rPr lang="en-US" dirty="0"/>
              <a:t>Wide indicates wet season , narrow indicate dry season</a:t>
            </a:r>
          </a:p>
        </p:txBody>
      </p:sp>
      <p:sp>
        <p:nvSpPr>
          <p:cNvPr id="9" name="TextBox 8"/>
          <p:cNvSpPr txBox="1"/>
          <p:nvPr/>
        </p:nvSpPr>
        <p:spPr>
          <a:xfrm>
            <a:off x="148590" y="698"/>
            <a:ext cx="3383940" cy="707886"/>
          </a:xfrm>
          <a:prstGeom prst="rect">
            <a:avLst/>
          </a:prstGeom>
          <a:noFill/>
        </p:spPr>
        <p:txBody>
          <a:bodyPr wrap="none" rtlCol="0">
            <a:spAutoFit/>
          </a:bodyPr>
          <a:lstStyle/>
          <a:p>
            <a:r>
              <a:rPr lang="en-US" sz="4000" b="1" dirty="0">
                <a:solidFill>
                  <a:srgbClr val="FF0000"/>
                </a:solidFill>
              </a:rPr>
              <a:t>PALEOCLIMATE</a:t>
            </a:r>
          </a:p>
        </p:txBody>
      </p:sp>
    </p:spTree>
    <p:extLst>
      <p:ext uri="{BB962C8B-B14F-4D97-AF65-F5344CB8AC3E}">
        <p14:creationId xmlns:p14="http://schemas.microsoft.com/office/powerpoint/2010/main" val="1074265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4699</TotalTime>
  <Words>980</Words>
  <Application>Microsoft Macintosh PowerPoint</Application>
  <PresentationFormat>Widescreen</PresentationFormat>
  <Paragraphs>82</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vt:lpstr>
      <vt:lpstr>ArialMT</vt:lpstr>
      <vt:lpstr>Calibri</vt:lpstr>
      <vt:lpstr>Calibri Light</vt:lpstr>
      <vt:lpstr>TrebuchetMS</vt:lpstr>
      <vt:lpstr>TrebuchetMS-Bold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tallen</dc:creator>
  <cp:lastModifiedBy>Teddy Allen</cp:lastModifiedBy>
  <cp:revision>52</cp:revision>
  <dcterms:created xsi:type="dcterms:W3CDTF">2019-02-18T11:59:28Z</dcterms:created>
  <dcterms:modified xsi:type="dcterms:W3CDTF">2024-03-11T15:28:12Z</dcterms:modified>
</cp:coreProperties>
</file>