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634" r:id="rId2"/>
    <p:sldId id="635" r:id="rId3"/>
    <p:sldId id="575" r:id="rId4"/>
    <p:sldId id="630" r:id="rId5"/>
    <p:sldId id="633" r:id="rId6"/>
    <p:sldId id="636" r:id="rId7"/>
    <p:sldId id="637" r:id="rId8"/>
    <p:sldId id="638" r:id="rId9"/>
    <p:sldId id="639" r:id="rId10"/>
    <p:sldId id="583" r:id="rId11"/>
    <p:sldId id="592" r:id="rId12"/>
    <p:sldId id="533" r:id="rId13"/>
    <p:sldId id="631" r:id="rId14"/>
    <p:sldId id="574" r:id="rId15"/>
    <p:sldId id="349" r:id="rId16"/>
    <p:sldId id="306" r:id="rId17"/>
    <p:sldId id="348" r:id="rId18"/>
    <p:sldId id="597" r:id="rId19"/>
    <p:sldId id="598" r:id="rId20"/>
    <p:sldId id="565" r:id="rId21"/>
    <p:sldId id="629" r:id="rId22"/>
    <p:sldId id="601" r:id="rId23"/>
    <p:sldId id="35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EC1"/>
    <a:srgbClr val="EA8376"/>
    <a:srgbClr val="6F868D"/>
    <a:srgbClr val="333333"/>
    <a:srgbClr val="C8D9D8"/>
    <a:srgbClr val="AB0520"/>
    <a:srgbClr val="0C23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22" autoAdjust="0"/>
    <p:restoredTop sz="90104" autoAdjust="0"/>
  </p:normalViewPr>
  <p:slideViewPr>
    <p:cSldViewPr snapToGrid="0" snapToObjects="1">
      <p:cViewPr varScale="1">
        <p:scale>
          <a:sx n="84" d="100"/>
          <a:sy n="84" d="100"/>
        </p:scale>
        <p:origin x="744"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0BC7E-0951-A646-A10A-D839D5211A87}"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031EA-E56A-A04F-A6B1-494A8EDAF3E7}" type="slidenum">
              <a:rPr lang="en-US" smtClean="0"/>
              <a:t>‹#›</a:t>
            </a:fld>
            <a:endParaRPr lang="en-US"/>
          </a:p>
        </p:txBody>
      </p:sp>
    </p:spTree>
    <p:extLst>
      <p:ext uri="{BB962C8B-B14F-4D97-AF65-F5344CB8AC3E}">
        <p14:creationId xmlns:p14="http://schemas.microsoft.com/office/powerpoint/2010/main" val="1404689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31EA-E56A-A04F-A6B1-494A8EDAF3E7}" type="slidenum">
              <a:rPr lang="en-US" smtClean="0"/>
              <a:t>8</a:t>
            </a:fld>
            <a:endParaRPr lang="en-US"/>
          </a:p>
        </p:txBody>
      </p:sp>
    </p:spTree>
    <p:extLst>
      <p:ext uri="{BB962C8B-B14F-4D97-AF65-F5344CB8AC3E}">
        <p14:creationId xmlns:p14="http://schemas.microsoft.com/office/powerpoint/2010/main" val="199058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31EA-E56A-A04F-A6B1-494A8EDAF3E7}" type="slidenum">
              <a:rPr lang="en-US" smtClean="0"/>
              <a:t>15</a:t>
            </a:fld>
            <a:endParaRPr lang="en-US"/>
          </a:p>
        </p:txBody>
      </p:sp>
    </p:spTree>
    <p:extLst>
      <p:ext uri="{BB962C8B-B14F-4D97-AF65-F5344CB8AC3E}">
        <p14:creationId xmlns:p14="http://schemas.microsoft.com/office/powerpoint/2010/main" val="101774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031EA-E56A-A04F-A6B1-494A8EDAF3E7}" type="slidenum">
              <a:rPr lang="en-US" smtClean="0"/>
              <a:t>17</a:t>
            </a:fld>
            <a:endParaRPr lang="en-US"/>
          </a:p>
        </p:txBody>
      </p:sp>
    </p:spTree>
    <p:extLst>
      <p:ext uri="{BB962C8B-B14F-4D97-AF65-F5344CB8AC3E}">
        <p14:creationId xmlns:p14="http://schemas.microsoft.com/office/powerpoint/2010/main" val="5779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031EA-E56A-A04F-A6B1-494A8EDAF3E7}" type="slidenum">
              <a:rPr lang="en-US" smtClean="0"/>
              <a:t>18</a:t>
            </a:fld>
            <a:endParaRPr lang="en-US"/>
          </a:p>
        </p:txBody>
      </p:sp>
    </p:spTree>
    <p:extLst>
      <p:ext uri="{BB962C8B-B14F-4D97-AF65-F5344CB8AC3E}">
        <p14:creationId xmlns:p14="http://schemas.microsoft.com/office/powerpoint/2010/main" val="501464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1031EA-E56A-A04F-A6B1-494A8EDAF3E7}" type="slidenum">
              <a:rPr lang="en-US" smtClean="0"/>
              <a:t>23</a:t>
            </a:fld>
            <a:endParaRPr lang="en-US"/>
          </a:p>
        </p:txBody>
      </p:sp>
    </p:spTree>
    <p:extLst>
      <p:ext uri="{BB962C8B-B14F-4D97-AF65-F5344CB8AC3E}">
        <p14:creationId xmlns:p14="http://schemas.microsoft.com/office/powerpoint/2010/main" val="193999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normAutofit/>
          </a:bodyPr>
          <a:lstStyle>
            <a:lvl1pPr>
              <a:defRPr sz="3600" baseline="0"/>
            </a:lvl1pPr>
          </a:lstStyle>
          <a:p>
            <a:r>
              <a:rPr lang="en-US" dirty="0"/>
              <a:t>SAMPLE TITLE</a:t>
            </a:r>
          </a:p>
        </p:txBody>
      </p:sp>
      <p:sp>
        <p:nvSpPr>
          <p:cNvPr id="3" name="Subtitle 2"/>
          <p:cNvSpPr>
            <a:spLocks noGrp="1"/>
          </p:cNvSpPr>
          <p:nvPr>
            <p:ph type="subTitle" idx="1" hasCustomPrompt="1"/>
          </p:nvPr>
        </p:nvSpPr>
        <p:spPr>
          <a:xfrm>
            <a:off x="1828800" y="3886201"/>
            <a:ext cx="8534400" cy="1344319"/>
          </a:xfrm>
        </p:spPr>
        <p:txBody>
          <a:bodyPr/>
          <a:lstStyle>
            <a:lvl1pPr marL="0" indent="0" algn="ctr">
              <a:buNone/>
              <a:defRPr>
                <a:solidFill>
                  <a:srgbClr val="6F868D"/>
                </a:solidFill>
                <a:latin typeface="Helvetica" charset="0"/>
                <a:ea typeface="Helvetica" charset="0"/>
                <a:cs typeface="Helvetic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text or subtitle</a:t>
            </a:r>
          </a:p>
        </p:txBody>
      </p:sp>
      <p:pic>
        <p:nvPicPr>
          <p:cNvPr id="7" name="Picture 6"/>
          <p:cNvPicPr>
            <a:picLocks noChangeAspect="1"/>
          </p:cNvPicPr>
          <p:nvPr userDrawn="1"/>
        </p:nvPicPr>
        <p:blipFill>
          <a:blip r:embed="rId2"/>
          <a:stretch>
            <a:fillRect/>
          </a:stretch>
        </p:blipFill>
        <p:spPr>
          <a:xfrm>
            <a:off x="4595749" y="5729514"/>
            <a:ext cx="3009296" cy="1128486"/>
          </a:xfrm>
          <a:prstGeom prst="rect">
            <a:avLst/>
          </a:prstGeom>
        </p:spPr>
      </p:pic>
      <p:pic>
        <p:nvPicPr>
          <p:cNvPr id="8" name="Picture 7" descr="triangles_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691631" y="1977326"/>
            <a:ext cx="808736" cy="82296"/>
          </a:xfrm>
          <a:prstGeom prst="rect">
            <a:avLst/>
          </a:prstGeom>
        </p:spPr>
      </p:pic>
    </p:spTree>
    <p:extLst>
      <p:ext uri="{BB962C8B-B14F-4D97-AF65-F5344CB8AC3E}">
        <p14:creationId xmlns:p14="http://schemas.microsoft.com/office/powerpoint/2010/main" val="331320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a:spLocks noGrp="1"/>
          </p:cNvSpPr>
          <p:nvPr>
            <p:ph type="title" hasCustomPrompt="1"/>
          </p:nvPr>
        </p:nvSpPr>
        <p:spPr>
          <a:xfrm>
            <a:off x="913721" y="1"/>
            <a:ext cx="10363200" cy="1103313"/>
          </a:xfrm>
        </p:spPr>
        <p:txBody>
          <a:bodyPr/>
          <a:lstStyle>
            <a:lvl1pPr>
              <a:defRPr sz="2000" baseline="0">
                <a:solidFill>
                  <a:srgbClr val="0C234B"/>
                </a:solidFill>
              </a:defRPr>
            </a:lvl1pPr>
          </a:lstStyle>
          <a:p>
            <a:r>
              <a:rPr lang="en-US" dirty="0"/>
              <a:t>SAMPLE HEADER</a:t>
            </a:r>
          </a:p>
        </p:txBody>
      </p:sp>
      <p:sp>
        <p:nvSpPr>
          <p:cNvPr id="8" name="Text Placeholder 2"/>
          <p:cNvSpPr>
            <a:spLocks noGrp="1"/>
          </p:cNvSpPr>
          <p:nvPr>
            <p:ph idx="1"/>
          </p:nvPr>
        </p:nvSpPr>
        <p:spPr>
          <a:xfrm>
            <a:off x="913721" y="1325880"/>
            <a:ext cx="10363200" cy="4693920"/>
          </a:xfrm>
          <a:prstGeom prst="rect">
            <a:avLst/>
          </a:prstGeom>
        </p:spPr>
        <p:txBody>
          <a:bodyPr vert="horz" lIns="91440" tIns="45720" rIns="91440" bIns="45720" rtlCol="0">
            <a:normAutofit/>
          </a:bodyPr>
          <a:lstStyle>
            <a:lvl1pPr algn="l">
              <a:defRPr>
                <a:solidFill>
                  <a:schemeClr val="tx1">
                    <a:lumMod val="65000"/>
                    <a:lumOff val="35000"/>
                  </a:schemeClr>
                </a:solidFill>
                <a:latin typeface="Helvetica" charset="0"/>
                <a:ea typeface="Helvetica" charset="0"/>
                <a:cs typeface="Helvetica" charset="0"/>
              </a:defRPr>
            </a:lvl1pPr>
            <a:lvl2pPr algn="l">
              <a:defRPr>
                <a:solidFill>
                  <a:schemeClr val="tx1">
                    <a:lumMod val="65000"/>
                    <a:lumOff val="35000"/>
                  </a:schemeClr>
                </a:solidFill>
                <a:latin typeface="Helvetica" charset="0"/>
                <a:ea typeface="Helvetica" charset="0"/>
                <a:cs typeface="Helvetica" charset="0"/>
              </a:defRPr>
            </a:lvl2pPr>
            <a:lvl3pPr algn="l">
              <a:defRPr>
                <a:solidFill>
                  <a:schemeClr val="tx1">
                    <a:lumMod val="65000"/>
                    <a:lumOff val="35000"/>
                  </a:schemeClr>
                </a:solidFill>
                <a:latin typeface="Helvetica" charset="0"/>
                <a:ea typeface="Helvetica" charset="0"/>
                <a:cs typeface="Helvetica" charset="0"/>
              </a:defRPr>
            </a:lvl3pPr>
            <a:lvl4pPr algn="l">
              <a:defRPr>
                <a:solidFill>
                  <a:schemeClr val="tx1">
                    <a:lumMod val="65000"/>
                    <a:lumOff val="35000"/>
                  </a:schemeClr>
                </a:solidFill>
                <a:latin typeface="Helvetica" charset="0"/>
                <a:ea typeface="Helvetica" charset="0"/>
                <a:cs typeface="Helvetica" charset="0"/>
              </a:defRPr>
            </a:lvl4pPr>
            <a:lvl5pPr algn="l">
              <a:defRPr>
                <a:solidFill>
                  <a:schemeClr val="tx1">
                    <a:lumMod val="65000"/>
                    <a:lumOff val="35000"/>
                  </a:schemeClr>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0522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Bulleted Slide">
    <p:spTree>
      <p:nvGrpSpPr>
        <p:cNvPr id="1" name=""/>
        <p:cNvGrpSpPr/>
        <p:nvPr/>
      </p:nvGrpSpPr>
      <p:grpSpPr>
        <a:xfrm>
          <a:off x="0" y="0"/>
          <a:ext cx="0" cy="0"/>
          <a:chOff x="0" y="0"/>
          <a:chExt cx="0" cy="0"/>
        </a:xfrm>
      </p:grpSpPr>
      <p:sp>
        <p:nvSpPr>
          <p:cNvPr id="8" name="Text Placeholder 2"/>
          <p:cNvSpPr>
            <a:spLocks noGrp="1"/>
          </p:cNvSpPr>
          <p:nvPr>
            <p:ph idx="1"/>
          </p:nvPr>
        </p:nvSpPr>
        <p:spPr>
          <a:xfrm>
            <a:off x="913721" y="1487156"/>
            <a:ext cx="10363200" cy="4532644"/>
          </a:xfrm>
          <a:prstGeom prst="rect">
            <a:avLst/>
          </a:prstGeom>
        </p:spPr>
        <p:txBody>
          <a:bodyPr vert="horz" lIns="91440" tIns="45720" rIns="91440" bIns="45720" rtlCol="0">
            <a:normAutofit/>
          </a:bodyPr>
          <a:lstStyle>
            <a:lvl1pPr algn="l">
              <a:defRPr sz="2400">
                <a:solidFill>
                  <a:schemeClr val="tx1">
                    <a:lumMod val="65000"/>
                    <a:lumOff val="35000"/>
                  </a:schemeClr>
                </a:solidFill>
                <a:latin typeface="Garamond" panose="02020404030301010803" pitchFamily="18" charset="0"/>
                <a:ea typeface="Garamond" panose="02020404030301010803" pitchFamily="18" charset="0"/>
                <a:cs typeface="Garamond" panose="02020404030301010803" pitchFamily="18" charset="0"/>
              </a:defRPr>
            </a:lvl1pPr>
            <a:lvl2pPr algn="l">
              <a:defRPr sz="2400">
                <a:solidFill>
                  <a:schemeClr val="tx1">
                    <a:lumMod val="65000"/>
                    <a:lumOff val="35000"/>
                  </a:schemeClr>
                </a:solidFill>
                <a:latin typeface="Garamond" panose="02020404030301010803" pitchFamily="18" charset="0"/>
                <a:ea typeface="Garamond" panose="02020404030301010803" pitchFamily="18" charset="0"/>
                <a:cs typeface="Garamond" panose="02020404030301010803" pitchFamily="18" charset="0"/>
              </a:defRPr>
            </a:lvl2pPr>
            <a:lvl3pPr algn="l">
              <a:defRPr sz="2400">
                <a:solidFill>
                  <a:schemeClr val="tx1">
                    <a:lumMod val="65000"/>
                    <a:lumOff val="35000"/>
                  </a:schemeClr>
                </a:solidFill>
                <a:latin typeface="Garamond" panose="02020404030301010803" pitchFamily="18" charset="0"/>
                <a:ea typeface="Garamond" panose="02020404030301010803" pitchFamily="18" charset="0"/>
                <a:cs typeface="Garamond" panose="02020404030301010803" pitchFamily="18" charset="0"/>
              </a:defRPr>
            </a:lvl3pPr>
            <a:lvl4pPr algn="l">
              <a:defRPr sz="2400">
                <a:solidFill>
                  <a:schemeClr val="tx1">
                    <a:lumMod val="65000"/>
                    <a:lumOff val="35000"/>
                  </a:schemeClr>
                </a:solidFill>
                <a:latin typeface="Garamond" panose="02020404030301010803" pitchFamily="18" charset="0"/>
                <a:ea typeface="Garamond" panose="02020404030301010803" pitchFamily="18" charset="0"/>
                <a:cs typeface="Garamond" panose="02020404030301010803" pitchFamily="18" charset="0"/>
              </a:defRPr>
            </a:lvl4pPr>
            <a:lvl5pPr algn="l">
              <a:defRPr sz="2400">
                <a:solidFill>
                  <a:schemeClr val="tx1">
                    <a:lumMod val="65000"/>
                    <a:lumOff val="35000"/>
                  </a:schemeClr>
                </a:solidFill>
                <a:latin typeface="Garamond" panose="02020404030301010803" pitchFamily="18" charset="0"/>
                <a:ea typeface="Garamond" panose="02020404030301010803" pitchFamily="18" charset="0"/>
                <a:cs typeface="Garamond" panose="020204040303010108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xmlns="" id="{1A7D2F68-EB3E-AB4D-AB02-139E434AFEE9}"/>
              </a:ext>
            </a:extLst>
          </p:cNvPr>
          <p:cNvSpPr>
            <a:spLocks noGrp="1"/>
          </p:cNvSpPr>
          <p:nvPr>
            <p:ph type="title"/>
          </p:nvPr>
        </p:nvSpPr>
        <p:spPr>
          <a:xfrm>
            <a:off x="833334" y="521464"/>
            <a:ext cx="10972800" cy="1143000"/>
          </a:xfrm>
        </p:spPr>
        <p:txBody>
          <a:bodyPr/>
          <a:lstStyle>
            <a:lvl1pPr>
              <a:defRPr>
                <a:latin typeface="Garamond" panose="02020404030301010803" pitchFamily="18" charset="0"/>
              </a:defRPr>
            </a:lvl1pPr>
          </a:lstStyle>
          <a:p>
            <a:r>
              <a:rPr lang="en-US"/>
              <a:t>Click to edit Master title style</a:t>
            </a:r>
          </a:p>
        </p:txBody>
      </p:sp>
    </p:spTree>
    <p:extLst>
      <p:ext uri="{BB962C8B-B14F-4D97-AF65-F5344CB8AC3E}">
        <p14:creationId xmlns:p14="http://schemas.microsoft.com/office/powerpoint/2010/main" val="2777182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3C8F94B-C4E8-4736-B7A6-C9CA1CACEC16}" type="datetimeFigureOut">
              <a:rPr lang="en-US" smtClean="0"/>
              <a:t>3/12/2023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CEDF26B-9133-407D-BBD0-7760F1E04A85}" type="slidenum">
              <a:rPr lang="en-US" smtClean="0"/>
              <a:t>‹#›</a:t>
            </a:fld>
            <a:endParaRPr lang="en-US"/>
          </a:p>
        </p:txBody>
      </p:sp>
    </p:spTree>
    <p:extLst>
      <p:ext uri="{BB962C8B-B14F-4D97-AF65-F5344CB8AC3E}">
        <p14:creationId xmlns:p14="http://schemas.microsoft.com/office/powerpoint/2010/main" val="131244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8" name="Text Placeholder 2"/>
          <p:cNvSpPr>
            <a:spLocks noGrp="1"/>
          </p:cNvSpPr>
          <p:nvPr>
            <p:ph idx="1"/>
          </p:nvPr>
        </p:nvSpPr>
        <p:spPr>
          <a:xfrm>
            <a:off x="913721" y="1325880"/>
            <a:ext cx="10363200" cy="4693920"/>
          </a:xfrm>
          <a:prstGeom prst="rect">
            <a:avLst/>
          </a:prstGeom>
        </p:spPr>
        <p:txBody>
          <a:bodyPr vert="horz" lIns="91440" tIns="45720" rIns="91440" bIns="45720" rtlCol="0">
            <a:normAutofit/>
          </a:bodyPr>
          <a:lstStyle>
            <a:lvl1pPr algn="l">
              <a:defRPr>
                <a:solidFill>
                  <a:schemeClr val="tx1">
                    <a:lumMod val="65000"/>
                    <a:lumOff val="35000"/>
                  </a:schemeClr>
                </a:solidFill>
                <a:latin typeface="Helvetica" charset="0"/>
                <a:ea typeface="Helvetica" charset="0"/>
                <a:cs typeface="Helvetica" charset="0"/>
              </a:defRPr>
            </a:lvl1pPr>
            <a:lvl2pPr algn="l">
              <a:defRPr>
                <a:solidFill>
                  <a:schemeClr val="tx1">
                    <a:lumMod val="65000"/>
                    <a:lumOff val="35000"/>
                  </a:schemeClr>
                </a:solidFill>
                <a:latin typeface="Helvetica" charset="0"/>
                <a:ea typeface="Helvetica" charset="0"/>
                <a:cs typeface="Helvetica" charset="0"/>
              </a:defRPr>
            </a:lvl2pPr>
            <a:lvl3pPr algn="l">
              <a:defRPr>
                <a:solidFill>
                  <a:schemeClr val="tx1">
                    <a:lumMod val="65000"/>
                    <a:lumOff val="35000"/>
                  </a:schemeClr>
                </a:solidFill>
                <a:latin typeface="Helvetica" charset="0"/>
                <a:ea typeface="Helvetica" charset="0"/>
                <a:cs typeface="Helvetica" charset="0"/>
              </a:defRPr>
            </a:lvl3pPr>
            <a:lvl4pPr algn="l">
              <a:defRPr>
                <a:solidFill>
                  <a:schemeClr val="tx1">
                    <a:lumMod val="65000"/>
                    <a:lumOff val="35000"/>
                  </a:schemeClr>
                </a:solidFill>
                <a:latin typeface="Helvetica" charset="0"/>
                <a:ea typeface="Helvetica" charset="0"/>
                <a:cs typeface="Helvetica" charset="0"/>
              </a:defRPr>
            </a:lvl4pPr>
            <a:lvl5pPr algn="l">
              <a:defRPr>
                <a:solidFill>
                  <a:schemeClr val="tx1">
                    <a:lumMod val="65000"/>
                    <a:lumOff val="35000"/>
                  </a:schemeClr>
                </a:solidFill>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120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spTree>
    <p:extLst>
      <p:ext uri="{BB962C8B-B14F-4D97-AF65-F5344CB8AC3E}">
        <p14:creationId xmlns:p14="http://schemas.microsoft.com/office/powerpoint/2010/main" val="197915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txBox="1">
            <a:spLocks/>
          </p:cNvSpPr>
          <p:nvPr userDrawn="1"/>
        </p:nvSpPr>
        <p:spPr>
          <a:xfrm>
            <a:off x="913721" y="1"/>
            <a:ext cx="103632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sz="2000" dirty="0">
                <a:solidFill>
                  <a:srgbClr val="0C234B"/>
                </a:solidFill>
              </a:rPr>
              <a:t>SAMPLE HEADER</a:t>
            </a:r>
          </a:p>
        </p:txBody>
      </p:sp>
      <p:sp>
        <p:nvSpPr>
          <p:cNvPr id="8" name="Text Placeholder 2"/>
          <p:cNvSpPr>
            <a:spLocks noGrp="1"/>
          </p:cNvSpPr>
          <p:nvPr>
            <p:ph idx="1" hasCustomPrompt="1"/>
          </p:nvPr>
        </p:nvSpPr>
        <p:spPr>
          <a:xfrm>
            <a:off x="1240230" y="2696278"/>
            <a:ext cx="5127812"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9" name="Text Placeholder 2"/>
          <p:cNvSpPr>
            <a:spLocks noGrp="1"/>
          </p:cNvSpPr>
          <p:nvPr>
            <p:ph idx="11" hasCustomPrompt="1"/>
          </p:nvPr>
        </p:nvSpPr>
        <p:spPr>
          <a:xfrm>
            <a:off x="1213277" y="2355446"/>
            <a:ext cx="5127812"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AB0520"/>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PARAGRAPH TITLE</a:t>
            </a:r>
          </a:p>
        </p:txBody>
      </p:sp>
    </p:spTree>
    <p:extLst>
      <p:ext uri="{BB962C8B-B14F-4D97-AF65-F5344CB8AC3E}">
        <p14:creationId xmlns:p14="http://schemas.microsoft.com/office/powerpoint/2010/main" val="2575920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sp>
        <p:nvSpPr>
          <p:cNvPr id="10" name="Text Placeholder 2"/>
          <p:cNvSpPr>
            <a:spLocks noGrp="1"/>
          </p:cNvSpPr>
          <p:nvPr>
            <p:ph idx="1" hasCustomPrompt="1"/>
          </p:nvPr>
        </p:nvSpPr>
        <p:spPr>
          <a:xfrm>
            <a:off x="1316503"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11" name="Text Placeholder 2"/>
          <p:cNvSpPr>
            <a:spLocks noGrp="1"/>
          </p:cNvSpPr>
          <p:nvPr>
            <p:ph idx="13" hasCustomPrompt="1"/>
          </p:nvPr>
        </p:nvSpPr>
        <p:spPr>
          <a:xfrm>
            <a:off x="6363453" y="2003330"/>
            <a:ext cx="4503108"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Tree>
    <p:extLst>
      <p:ext uri="{BB962C8B-B14F-4D97-AF65-F5344CB8AC3E}">
        <p14:creationId xmlns:p14="http://schemas.microsoft.com/office/powerpoint/2010/main" val="1843236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t>‹#›</a:t>
            </a:fld>
            <a:endParaRPr lang="en-US"/>
          </a:p>
        </p:txBody>
      </p:sp>
      <p:sp>
        <p:nvSpPr>
          <p:cNvPr id="11" name="Content Placeholder 2"/>
          <p:cNvSpPr>
            <a:spLocks noGrp="1"/>
          </p:cNvSpPr>
          <p:nvPr>
            <p:ph sz="half" idx="1"/>
          </p:nvPr>
        </p:nvSpPr>
        <p:spPr>
          <a:xfrm>
            <a:off x="1613285" y="2875352"/>
            <a:ext cx="8623684" cy="131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160697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t>‹#›</a:t>
            </a:fld>
            <a:endParaRPr lang="en-US"/>
          </a:p>
        </p:txBody>
      </p:sp>
      <p:sp>
        <p:nvSpPr>
          <p:cNvPr id="7" name="Picture Placeholder 2"/>
          <p:cNvSpPr>
            <a:spLocks noGrp="1"/>
          </p:cNvSpPr>
          <p:nvPr>
            <p:ph type="pic" idx="1"/>
          </p:nvPr>
        </p:nvSpPr>
        <p:spPr>
          <a:xfrm>
            <a:off x="2389717" y="1829440"/>
            <a:ext cx="73152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Text Placeholder 3"/>
          <p:cNvSpPr>
            <a:spLocks noGrp="1"/>
          </p:cNvSpPr>
          <p:nvPr>
            <p:ph type="body" sz="half" idx="2" hasCustomPrompt="1"/>
          </p:nvPr>
        </p:nvSpPr>
        <p:spPr>
          <a:xfrm>
            <a:off x="2389717" y="4938724"/>
            <a:ext cx="7315200" cy="400870"/>
          </a:xfrm>
        </p:spPr>
        <p:txBody>
          <a:bodyPr/>
          <a:lstStyle>
            <a:lvl1pPr marL="0" indent="0">
              <a:buNone/>
              <a:defRPr sz="1200">
                <a:solidFill>
                  <a:srgbClr val="6F86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235605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t>‹#›</a:t>
            </a:fld>
            <a:endParaRPr lang="en-US"/>
          </a:p>
        </p:txBody>
      </p:sp>
      <p:sp>
        <p:nvSpPr>
          <p:cNvPr id="5" name="Title 1"/>
          <p:cNvSpPr>
            <a:spLocks noGrp="1"/>
          </p:cNvSpPr>
          <p:nvPr>
            <p:ph type="title" hasCustomPrompt="1"/>
          </p:nvPr>
        </p:nvSpPr>
        <p:spPr>
          <a:xfrm>
            <a:off x="913721" y="1"/>
            <a:ext cx="10363200" cy="1103313"/>
          </a:xfrm>
        </p:spPr>
        <p:txBody>
          <a:bodyPr/>
          <a:lstStyle>
            <a:lvl1pPr>
              <a:defRPr sz="2000" baseline="0">
                <a:solidFill>
                  <a:srgbClr val="0C234B"/>
                </a:solidFill>
              </a:defRPr>
            </a:lvl1pPr>
          </a:lstStyle>
          <a:p>
            <a:r>
              <a:rPr lang="en-US" dirty="0"/>
              <a:t>SAMPLE HEADER</a:t>
            </a:r>
          </a:p>
        </p:txBody>
      </p:sp>
      <p:sp>
        <p:nvSpPr>
          <p:cNvPr id="6" name="Text Placeholder 2"/>
          <p:cNvSpPr>
            <a:spLocks noGrp="1"/>
          </p:cNvSpPr>
          <p:nvPr>
            <p:ph idx="1" hasCustomPrompt="1"/>
          </p:nvPr>
        </p:nvSpPr>
        <p:spPr>
          <a:xfrm>
            <a:off x="905513" y="1843553"/>
            <a:ext cx="3007107" cy="2219550"/>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a:t>Sample Basic Paragraph.</a:t>
            </a:r>
            <a:r>
              <a:rPr lang="en-US" baseline="0" dirty="0"/>
              <a:t> </a:t>
            </a:r>
            <a:r>
              <a:rPr lang="en-US" dirty="0"/>
              <a:t>This is what the text would look</a:t>
            </a:r>
            <a:r>
              <a:rPr lang="en-US" baseline="0" dirty="0"/>
              <a:t> like in a paragraph. This is what the text would look like in a paragraph. This is what the text would look like.</a:t>
            </a:r>
            <a:endParaRPr lang="en-US" dirty="0"/>
          </a:p>
          <a:p>
            <a:pPr lvl="0"/>
            <a:endParaRPr lang="en-US" dirty="0"/>
          </a:p>
        </p:txBody>
      </p:sp>
      <p:sp>
        <p:nvSpPr>
          <p:cNvPr id="7" name="Picture Placeholder 2"/>
          <p:cNvSpPr>
            <a:spLocks noGrp="1"/>
          </p:cNvSpPr>
          <p:nvPr>
            <p:ph type="pic" idx="11"/>
          </p:nvPr>
        </p:nvSpPr>
        <p:spPr>
          <a:xfrm>
            <a:off x="4066553" y="1921673"/>
            <a:ext cx="73152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8" name="Text Placeholder 3"/>
          <p:cNvSpPr>
            <a:spLocks noGrp="1"/>
          </p:cNvSpPr>
          <p:nvPr>
            <p:ph type="body" sz="half" idx="2" hasCustomPrompt="1"/>
          </p:nvPr>
        </p:nvSpPr>
        <p:spPr>
          <a:xfrm>
            <a:off x="4066553" y="5030957"/>
            <a:ext cx="7315200" cy="400870"/>
          </a:xfrm>
        </p:spPr>
        <p:txBody>
          <a:bodyPr/>
          <a:lstStyle>
            <a:lvl1pPr marL="0" indent="0">
              <a:buNone/>
              <a:defRPr sz="1200">
                <a:solidFill>
                  <a:srgbClr val="6F86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IMAGE CAPTION</a:t>
            </a:r>
          </a:p>
        </p:txBody>
      </p:sp>
    </p:spTree>
    <p:extLst>
      <p:ext uri="{BB962C8B-B14F-4D97-AF65-F5344CB8AC3E}">
        <p14:creationId xmlns:p14="http://schemas.microsoft.com/office/powerpoint/2010/main" val="79124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3F6187E-8519-F147-89F3-26B68619F3BE}" type="datetimeFigureOut">
              <a:rPr lang="en-US" smtClean="0"/>
              <a:t>3/12/2023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1285C32-122C-7642-BB51-D20B87617156}" type="slidenum">
              <a:rPr lang="en-US" smtClean="0"/>
              <a:t>‹#›</a:t>
            </a:fld>
            <a:endParaRPr lang="en-US"/>
          </a:p>
        </p:txBody>
      </p:sp>
    </p:spTree>
    <p:extLst>
      <p:ext uri="{BB962C8B-B14F-4D97-AF65-F5344CB8AC3E}">
        <p14:creationId xmlns:p14="http://schemas.microsoft.com/office/powerpoint/2010/main" val="208791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triangle_page#.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791200" y="6619893"/>
            <a:ext cx="581152" cy="240792"/>
          </a:xfrm>
          <a:prstGeom prst="rect">
            <a:avLst/>
          </a:prstGeom>
        </p:spPr>
      </p:pic>
      <p:sp>
        <p:nvSpPr>
          <p:cNvPr id="2" name="Title Placeholder 1"/>
          <p:cNvSpPr>
            <a:spLocks noGrp="1"/>
          </p:cNvSpPr>
          <p:nvPr>
            <p:ph type="title"/>
          </p:nvPr>
        </p:nvSpPr>
        <p:spPr>
          <a:xfrm>
            <a:off x="609600" y="2551231"/>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24217" y="3885257"/>
            <a:ext cx="9261907" cy="1441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5815435" y="6558725"/>
            <a:ext cx="531832" cy="365125"/>
          </a:xfrm>
          <a:prstGeom prst="rect">
            <a:avLst/>
          </a:prstGeom>
        </p:spPr>
        <p:txBody>
          <a:bodyPr vert="horz" lIns="91440" tIns="45720" rIns="91440" bIns="45720" rtlCol="0" anchor="ctr"/>
          <a:lstStyle>
            <a:lvl1pPr algn="ctr">
              <a:defRPr sz="1200">
                <a:solidFill>
                  <a:srgbClr val="FFFFFF"/>
                </a:solidFill>
              </a:defRPr>
            </a:lvl1pPr>
          </a:lstStyle>
          <a:p>
            <a:fld id="{F1214C19-7B70-E548-A608-340680BFD9AE}" type="slidenum">
              <a:rPr lang="en-US" smtClean="0"/>
              <a:pPr/>
              <a:t>‹#›</a:t>
            </a:fld>
            <a:endParaRPr lang="en-US" dirty="0"/>
          </a:p>
        </p:txBody>
      </p:sp>
      <p:pic>
        <p:nvPicPr>
          <p:cNvPr id="7" name="Image 11"/>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17221"/>
            <a:ext cx="12192000" cy="809756"/>
          </a:xfrm>
          <a:prstGeom prst="rect">
            <a:avLst/>
          </a:prstGeom>
        </p:spPr>
      </p:pic>
    </p:spTree>
    <p:extLst>
      <p:ext uri="{BB962C8B-B14F-4D97-AF65-F5344CB8AC3E}">
        <p14:creationId xmlns:p14="http://schemas.microsoft.com/office/powerpoint/2010/main" val="1802591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 id="2147483659" r:id="rId9"/>
    <p:sldLayoutId id="2147483664" r:id="rId10"/>
    <p:sldLayoutId id="2147483665" r:id="rId11"/>
    <p:sldLayoutId id="2147483666" r:id="rId12"/>
  </p:sldLayoutIdLst>
  <p:txStyles>
    <p:titleStyle>
      <a:lvl1pPr algn="ctr" defTabSz="457200" rtl="0" eaLnBrk="1" latinLnBrk="0" hangingPunct="1">
        <a:spcBef>
          <a:spcPct val="0"/>
        </a:spcBef>
        <a:buNone/>
        <a:defRPr sz="3600" b="0" kern="1200">
          <a:solidFill>
            <a:schemeClr val="tx1">
              <a:lumMod val="65000"/>
              <a:lumOff val="35000"/>
            </a:schemeClr>
          </a:solidFill>
          <a:latin typeface="Helvetica" charset="0"/>
          <a:ea typeface="Helvetica" charset="0"/>
          <a:cs typeface="Helvetica" charset="0"/>
        </a:defRPr>
      </a:lvl1pPr>
    </p:titleStyle>
    <p:bodyStyle>
      <a:lvl1pPr marL="342900" indent="-342900" algn="ctr" defTabSz="457200" rtl="0" eaLnBrk="1" latinLnBrk="0" hangingPunct="1">
        <a:spcBef>
          <a:spcPct val="20000"/>
        </a:spcBef>
        <a:buClr>
          <a:srgbClr val="AB0520"/>
        </a:buClr>
        <a:buFont typeface="Arial"/>
        <a:buChar char="•"/>
        <a:defRPr sz="2000" kern="1200">
          <a:solidFill>
            <a:schemeClr val="tx1">
              <a:lumMod val="65000"/>
              <a:lumOff val="35000"/>
            </a:schemeClr>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chemeClr val="tx1">
              <a:lumMod val="65000"/>
              <a:lumOff val="35000"/>
            </a:schemeClr>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chemeClr val="tx1">
              <a:lumMod val="65000"/>
              <a:lumOff val="35000"/>
            </a:schemeClr>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chemeClr val="tx1">
              <a:lumMod val="65000"/>
              <a:lumOff val="35000"/>
            </a:schemeClr>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chemeClr val="tx1">
              <a:lumMod val="65000"/>
              <a:lumOff val="35000"/>
            </a:schemeClr>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1.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0E68E72-7DC2-A547-B262-5B0BDFB232D1}"/>
              </a:ext>
            </a:extLst>
          </p:cNvPr>
          <p:cNvSpPr>
            <a:spLocks noGrp="1"/>
          </p:cNvSpPr>
          <p:nvPr>
            <p:ph type="title"/>
          </p:nvPr>
        </p:nvSpPr>
        <p:spPr>
          <a:xfrm>
            <a:off x="913721" y="693683"/>
            <a:ext cx="10363200" cy="409631"/>
          </a:xfrm>
        </p:spPr>
        <p:txBody>
          <a:bodyPr>
            <a:noAutofit/>
          </a:bodyPr>
          <a:lstStyle/>
          <a:p>
            <a:r>
              <a:rPr lang="en-US" sz="3200" dirty="0">
                <a:solidFill>
                  <a:srgbClr val="7030A0"/>
                </a:solidFill>
              </a:rPr>
              <a:t>Guiding questions</a:t>
            </a:r>
          </a:p>
        </p:txBody>
      </p:sp>
      <p:sp>
        <p:nvSpPr>
          <p:cNvPr id="6" name="Content Placeholder 5">
            <a:extLst>
              <a:ext uri="{FF2B5EF4-FFF2-40B4-BE49-F238E27FC236}">
                <a16:creationId xmlns:a16="http://schemas.microsoft.com/office/drawing/2014/main" xmlns="" id="{CE98BC0C-6BA6-324E-9AD4-906BE147F00E}"/>
              </a:ext>
            </a:extLst>
          </p:cNvPr>
          <p:cNvSpPr>
            <a:spLocks noGrp="1"/>
          </p:cNvSpPr>
          <p:nvPr>
            <p:ph idx="1"/>
          </p:nvPr>
        </p:nvSpPr>
        <p:spPr/>
        <p:txBody>
          <a:bodyPr>
            <a:normAutofit/>
          </a:bodyPr>
          <a:lstStyle/>
          <a:p>
            <a:r>
              <a:rPr lang="en-US" sz="3200" dirty="0"/>
              <a:t>What is the IPCC and how is it different from and relate to the UNFCCC?</a:t>
            </a:r>
          </a:p>
          <a:p>
            <a:r>
              <a:rPr lang="en-US" sz="3200" dirty="0"/>
              <a:t>What were the four main conclusions of the IPCC 1.5C report? </a:t>
            </a:r>
          </a:p>
          <a:p>
            <a:pPr marL="0" indent="0">
              <a:buNone/>
            </a:pPr>
            <a:endParaRPr lang="en-US" sz="3200" dirty="0"/>
          </a:p>
          <a:p>
            <a:endParaRPr lang="en-US" sz="3200" dirty="0"/>
          </a:p>
        </p:txBody>
      </p:sp>
    </p:spTree>
    <p:extLst>
      <p:ext uri="{BB962C8B-B14F-4D97-AF65-F5344CB8AC3E}">
        <p14:creationId xmlns:p14="http://schemas.microsoft.com/office/powerpoint/2010/main" val="3506674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3FEC7FAA-6EDE-8D42-9102-B6563170C760}"/>
              </a:ext>
            </a:extLst>
          </p:cNvPr>
          <p:cNvSpPr>
            <a:spLocks noGrp="1"/>
          </p:cNvSpPr>
          <p:nvPr>
            <p:ph idx="1"/>
          </p:nvPr>
        </p:nvSpPr>
        <p:spPr>
          <a:xfrm>
            <a:off x="430373" y="752253"/>
            <a:ext cx="7333062" cy="5622758"/>
          </a:xfrm>
        </p:spPr>
        <p:txBody>
          <a:bodyPr>
            <a:normAutofit/>
          </a:bodyPr>
          <a:lstStyle/>
          <a:p>
            <a:pPr marL="0" indent="0">
              <a:buNone/>
            </a:pPr>
            <a:r>
              <a:rPr lang="en-US" sz="2800" b="1" dirty="0">
                <a:solidFill>
                  <a:srgbClr val="FF0000"/>
                </a:solidFill>
                <a:latin typeface="Helvetica" pitchFamily="2" charset="0"/>
              </a:rPr>
              <a:t>The IPCC 1.5C report</a:t>
            </a:r>
          </a:p>
          <a:p>
            <a:r>
              <a:rPr lang="en-US" sz="2800" dirty="0">
                <a:latin typeface="Helvetica" pitchFamily="2" charset="0"/>
              </a:rPr>
              <a:t>Requested by vulnerable countries in the 2015 Paris Agreement</a:t>
            </a:r>
          </a:p>
          <a:p>
            <a:r>
              <a:rPr lang="en-US" sz="2800" dirty="0">
                <a:latin typeface="Helvetica" pitchFamily="2" charset="0"/>
              </a:rPr>
              <a:t>91 authors,40 countries</a:t>
            </a:r>
          </a:p>
          <a:p>
            <a:r>
              <a:rPr lang="en-US" sz="2800" dirty="0">
                <a:latin typeface="Helvetica" pitchFamily="2" charset="0"/>
              </a:rPr>
              <a:t>18 month timeline with 5 international meetings on 4 continents</a:t>
            </a:r>
          </a:p>
          <a:p>
            <a:r>
              <a:rPr lang="en-US" sz="2800" dirty="0">
                <a:latin typeface="Helvetica" pitchFamily="2" charset="0"/>
              </a:rPr>
              <a:t>Reviewed 6000+ papers</a:t>
            </a:r>
          </a:p>
          <a:p>
            <a:r>
              <a:rPr lang="en-US" sz="2800" dirty="0">
                <a:latin typeface="Helvetica" pitchFamily="2" charset="0"/>
              </a:rPr>
              <a:t>42,000 comments from scientists and governments</a:t>
            </a:r>
          </a:p>
          <a:p>
            <a:pPr marL="0" indent="0">
              <a:buNone/>
            </a:pPr>
            <a:endParaRPr lang="en-US" sz="2800" dirty="0">
              <a:latin typeface="Helvetica" pitchFamily="2" charset="0"/>
            </a:endParaRPr>
          </a:p>
          <a:p>
            <a:pPr marL="0" indent="0">
              <a:buNone/>
            </a:pPr>
            <a:endParaRPr lang="en-US" sz="2800" dirty="0">
              <a:latin typeface="Helvetica" pitchFamily="2" charset="0"/>
            </a:endParaRPr>
          </a:p>
          <a:p>
            <a:pPr marL="0" indent="0">
              <a:buNone/>
            </a:pPr>
            <a:endParaRPr lang="en-US" sz="2800" dirty="0">
              <a:latin typeface="Helvetica" pitchFamily="2" charset="0"/>
            </a:endParaRPr>
          </a:p>
        </p:txBody>
      </p:sp>
      <p:pic>
        <p:nvPicPr>
          <p:cNvPr id="7" name="Picture 6">
            <a:extLst>
              <a:ext uri="{FF2B5EF4-FFF2-40B4-BE49-F238E27FC236}">
                <a16:creationId xmlns:a16="http://schemas.microsoft.com/office/drawing/2014/main" xmlns="" id="{0C3EA666-5476-264A-8BD6-455FE7929E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85068" y="1168801"/>
            <a:ext cx="3406151" cy="4405444"/>
          </a:xfrm>
          <a:prstGeom prst="rect">
            <a:avLst/>
          </a:prstGeom>
        </p:spPr>
      </p:pic>
      <p:sp>
        <p:nvSpPr>
          <p:cNvPr id="3" name="Rectangle 2"/>
          <p:cNvSpPr/>
          <p:nvPr/>
        </p:nvSpPr>
        <p:spPr>
          <a:xfrm>
            <a:off x="2536879" y="6190345"/>
            <a:ext cx="2674258" cy="369332"/>
          </a:xfrm>
          <a:prstGeom prst="rect">
            <a:avLst/>
          </a:prstGeom>
        </p:spPr>
        <p:txBody>
          <a:bodyPr wrap="none">
            <a:spAutoFit/>
          </a:bodyPr>
          <a:lstStyle/>
          <a:p>
            <a:r>
              <a:rPr lang="en-US" dirty="0"/>
              <a:t>https://www.ipcc.ch/sr15/</a:t>
            </a:r>
          </a:p>
        </p:txBody>
      </p:sp>
    </p:spTree>
    <p:extLst>
      <p:ext uri="{BB962C8B-B14F-4D97-AF65-F5344CB8AC3E}">
        <p14:creationId xmlns:p14="http://schemas.microsoft.com/office/powerpoint/2010/main" val="4093313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4FE09E8-1B3D-D04E-9672-070A1434B083}"/>
              </a:ext>
            </a:extLst>
          </p:cNvPr>
          <p:cNvSpPr>
            <a:spLocks noGrp="1"/>
          </p:cNvSpPr>
          <p:nvPr>
            <p:ph idx="1"/>
          </p:nvPr>
        </p:nvSpPr>
        <p:spPr/>
        <p:txBody>
          <a:bodyPr>
            <a:normAutofit/>
          </a:bodyPr>
          <a:lstStyle/>
          <a:p>
            <a:r>
              <a:rPr lang="en-US" sz="3200" dirty="0">
                <a:latin typeface="Helvetica" pitchFamily="2" charset="0"/>
              </a:rPr>
              <a:t>How much warming has already happened and what are the impacts?</a:t>
            </a:r>
          </a:p>
          <a:p>
            <a:r>
              <a:rPr lang="en-US" sz="3200" dirty="0">
                <a:latin typeface="Helvetica" pitchFamily="2" charset="0"/>
              </a:rPr>
              <a:t>What is a ‘safe’ level of warming (1.5ºC/2.7ºF vs 2ºC/3.6ºF)?</a:t>
            </a:r>
          </a:p>
          <a:p>
            <a:r>
              <a:rPr lang="en-US" sz="3200" dirty="0">
                <a:latin typeface="Helvetica" pitchFamily="2" charset="0"/>
              </a:rPr>
              <a:t>How do we limit warming to safe levels by reducing emissions and adapt to warming already underway?</a:t>
            </a:r>
          </a:p>
          <a:p>
            <a:r>
              <a:rPr lang="en-US" sz="3200" dirty="0">
                <a:latin typeface="Helvetica" pitchFamily="2" charset="0"/>
              </a:rPr>
              <a:t>What are the implications for sustainable development?</a:t>
            </a:r>
          </a:p>
        </p:txBody>
      </p:sp>
      <p:sp>
        <p:nvSpPr>
          <p:cNvPr id="3" name="Title 2">
            <a:extLst>
              <a:ext uri="{FF2B5EF4-FFF2-40B4-BE49-F238E27FC236}">
                <a16:creationId xmlns:a16="http://schemas.microsoft.com/office/drawing/2014/main" xmlns="" id="{BD79C6C5-8CF2-C643-8D96-055CB84B524F}"/>
              </a:ext>
            </a:extLst>
          </p:cNvPr>
          <p:cNvSpPr>
            <a:spLocks noGrp="1"/>
          </p:cNvSpPr>
          <p:nvPr>
            <p:ph type="title"/>
          </p:nvPr>
        </p:nvSpPr>
        <p:spPr/>
        <p:txBody>
          <a:bodyPr/>
          <a:lstStyle/>
          <a:p>
            <a:r>
              <a:rPr lang="en-US" b="1" dirty="0">
                <a:solidFill>
                  <a:srgbClr val="FF0000"/>
                </a:solidFill>
                <a:latin typeface="+mn-lt"/>
              </a:rPr>
              <a:t>IPCC 1.5C report key questions</a:t>
            </a:r>
          </a:p>
        </p:txBody>
      </p:sp>
    </p:spTree>
    <p:extLst>
      <p:ext uri="{BB962C8B-B14F-4D97-AF65-F5344CB8AC3E}">
        <p14:creationId xmlns:p14="http://schemas.microsoft.com/office/powerpoint/2010/main" val="143478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8057" y="699799"/>
            <a:ext cx="7886700" cy="750824"/>
          </a:xfrm>
        </p:spPr>
        <p:txBody>
          <a:bodyPr>
            <a:normAutofit/>
          </a:bodyPr>
          <a:lstStyle/>
          <a:p>
            <a:r>
              <a:rPr lang="en-US" b="1" baseline="0" dirty="0">
                <a:solidFill>
                  <a:srgbClr val="FF0000"/>
                </a:solidFill>
              </a:rPr>
              <a:t>IPCC SR1.5 </a:t>
            </a:r>
            <a:r>
              <a:rPr lang="en-US" b="1" dirty="0">
                <a:solidFill>
                  <a:srgbClr val="FF0000"/>
                </a:solidFill>
              </a:rPr>
              <a:t>main conclusions</a:t>
            </a:r>
          </a:p>
        </p:txBody>
      </p:sp>
      <p:sp>
        <p:nvSpPr>
          <p:cNvPr id="3" name="Content Placeholder 2"/>
          <p:cNvSpPr>
            <a:spLocks noGrp="1"/>
          </p:cNvSpPr>
          <p:nvPr>
            <p:ph idx="1"/>
          </p:nvPr>
        </p:nvSpPr>
        <p:spPr>
          <a:xfrm>
            <a:off x="262399" y="1450623"/>
            <a:ext cx="11478016" cy="3875486"/>
          </a:xfrm>
        </p:spPr>
        <p:txBody>
          <a:bodyPr>
            <a:noAutofit/>
          </a:bodyPr>
          <a:lstStyle/>
          <a:p>
            <a:pPr algn="l"/>
            <a:r>
              <a:rPr lang="en-US" sz="2800" dirty="0"/>
              <a:t>Climate has warmed almost 1ºC from preindustrial and without further action temperatures could rise above 3.5°C (6.3F)</a:t>
            </a:r>
          </a:p>
          <a:p>
            <a:pPr algn="l"/>
            <a:r>
              <a:rPr lang="en-US" sz="2800" dirty="0"/>
              <a:t>Every bit of warming matters, losses increase significantly from 1.5ºC to 2ºC</a:t>
            </a:r>
          </a:p>
          <a:p>
            <a:pPr algn="l"/>
            <a:r>
              <a:rPr lang="en-US" sz="2800" dirty="0"/>
              <a:t>Limiting warming to 1.5ºC requires deep cuts in emissions (~50% by 2030)</a:t>
            </a:r>
          </a:p>
          <a:p>
            <a:pPr algn="l"/>
            <a:r>
              <a:rPr lang="en-US" sz="2800" dirty="0"/>
              <a:t>Even a warming of 1.5ºC undermines many development goals</a:t>
            </a:r>
          </a:p>
          <a:p>
            <a:pPr algn="l"/>
            <a:endParaRPr lang="en-US" sz="2800" dirty="0"/>
          </a:p>
        </p:txBody>
      </p:sp>
    </p:spTree>
    <p:extLst>
      <p:ext uri="{BB962C8B-B14F-4D97-AF65-F5344CB8AC3E}">
        <p14:creationId xmlns:p14="http://schemas.microsoft.com/office/powerpoint/2010/main" val="3793034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9A63864-0501-C841-BD78-378C1BB379BA}"/>
              </a:ext>
            </a:extLst>
          </p:cNvPr>
          <p:cNvGrpSpPr/>
          <p:nvPr/>
        </p:nvGrpSpPr>
        <p:grpSpPr>
          <a:xfrm>
            <a:off x="5217459" y="1404057"/>
            <a:ext cx="6439042" cy="4580964"/>
            <a:chOff x="6786211" y="1354808"/>
            <a:chExt cx="4886426" cy="3699557"/>
          </a:xfrm>
        </p:grpSpPr>
        <p:pic>
          <p:nvPicPr>
            <p:cNvPr id="5" name="Picture 4">
              <a:extLst>
                <a:ext uri="{FF2B5EF4-FFF2-40B4-BE49-F238E27FC236}">
                  <a16:creationId xmlns:a16="http://schemas.microsoft.com/office/drawing/2014/main" xmlns="" id="{5D6DDA44-45CD-9845-97EF-7242A0996AB4}"/>
                </a:ext>
              </a:extLst>
            </p:cNvPr>
            <p:cNvPicPr>
              <a:picLocks noChangeAspect="1"/>
            </p:cNvPicPr>
            <p:nvPr/>
          </p:nvPicPr>
          <p:blipFill>
            <a:blip r:embed="rId2"/>
            <a:stretch>
              <a:fillRect/>
            </a:stretch>
          </p:blipFill>
          <p:spPr>
            <a:xfrm>
              <a:off x="6786211" y="1354808"/>
              <a:ext cx="4764506" cy="3176337"/>
            </a:xfrm>
            <a:prstGeom prst="rect">
              <a:avLst/>
            </a:prstGeom>
          </p:spPr>
        </p:pic>
        <p:sp>
          <p:nvSpPr>
            <p:cNvPr id="6" name="TextBox 5">
              <a:extLst>
                <a:ext uri="{FF2B5EF4-FFF2-40B4-BE49-F238E27FC236}">
                  <a16:creationId xmlns:a16="http://schemas.microsoft.com/office/drawing/2014/main" xmlns="" id="{8674F1D0-400D-BE46-A1C5-297AB909424B}"/>
                </a:ext>
              </a:extLst>
            </p:cNvPr>
            <p:cNvSpPr txBox="1"/>
            <p:nvPr/>
          </p:nvSpPr>
          <p:spPr>
            <a:xfrm>
              <a:off x="6908131" y="4531145"/>
              <a:ext cx="4764506" cy="523220"/>
            </a:xfrm>
            <a:prstGeom prst="rect">
              <a:avLst/>
            </a:prstGeom>
            <a:noFill/>
          </p:spPr>
          <p:txBody>
            <a:bodyPr wrap="square" rtlCol="0">
              <a:spAutoFit/>
            </a:bodyPr>
            <a:lstStyle/>
            <a:p>
              <a:r>
                <a:rPr lang="en-US" dirty="0"/>
                <a:t>Island of Kiribati </a:t>
              </a:r>
            </a:p>
            <a:p>
              <a:r>
                <a:rPr lang="en-US" sz="1000" dirty="0"/>
                <a:t>https://cop23.com.fj/cop23-pacific-photo-competition/humans-of-</a:t>
              </a:r>
              <a:r>
                <a:rPr lang="en-US" sz="1000" dirty="0" err="1"/>
                <a:t>kiribati</a:t>
              </a:r>
              <a:r>
                <a:rPr lang="en-US" sz="1000" dirty="0"/>
                <a:t>/</a:t>
              </a:r>
              <a:endParaRPr lang="en-US" dirty="0"/>
            </a:p>
          </p:txBody>
        </p:sp>
      </p:grpSp>
      <p:sp>
        <p:nvSpPr>
          <p:cNvPr id="7" name="Content Placeholder 6">
            <a:extLst>
              <a:ext uri="{FF2B5EF4-FFF2-40B4-BE49-F238E27FC236}">
                <a16:creationId xmlns:a16="http://schemas.microsoft.com/office/drawing/2014/main" xmlns="" id="{86240259-1FF8-6E4F-86C5-947C402D08D2}"/>
              </a:ext>
            </a:extLst>
          </p:cNvPr>
          <p:cNvSpPr>
            <a:spLocks noGrp="1"/>
          </p:cNvSpPr>
          <p:nvPr>
            <p:ph idx="1"/>
          </p:nvPr>
        </p:nvSpPr>
        <p:spPr>
          <a:xfrm>
            <a:off x="232403" y="824753"/>
            <a:ext cx="4824397" cy="5216746"/>
          </a:xfrm>
        </p:spPr>
        <p:txBody>
          <a:bodyPr>
            <a:normAutofit/>
          </a:bodyPr>
          <a:lstStyle/>
          <a:p>
            <a:pPr marL="0" indent="0">
              <a:buNone/>
            </a:pPr>
            <a:r>
              <a:rPr lang="en-US" sz="2800" b="1" dirty="0">
                <a:solidFill>
                  <a:srgbClr val="FF0000"/>
                </a:solidFill>
              </a:rPr>
              <a:t>Most vulnerable nations</a:t>
            </a:r>
          </a:p>
          <a:p>
            <a:r>
              <a:rPr lang="en-US" sz="2800" dirty="0"/>
              <a:t>Small low lying island states e.g.  Kiribati, Maldives</a:t>
            </a:r>
          </a:p>
          <a:p>
            <a:r>
              <a:rPr lang="en-US" sz="2800" dirty="0"/>
              <a:t>Areas already hot, dry and poor (southern and eastern Africa, Central American dry corridor, SW tribal lands)</a:t>
            </a:r>
          </a:p>
          <a:p>
            <a:r>
              <a:rPr lang="en-US" sz="2800" dirty="0"/>
              <a:t>Arctic regions</a:t>
            </a:r>
          </a:p>
          <a:p>
            <a:endParaRPr lang="en-US" sz="2800" dirty="0"/>
          </a:p>
        </p:txBody>
      </p:sp>
    </p:spTree>
    <p:extLst>
      <p:ext uri="{BB962C8B-B14F-4D97-AF65-F5344CB8AC3E}">
        <p14:creationId xmlns:p14="http://schemas.microsoft.com/office/powerpoint/2010/main" val="379838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0633" y="5346864"/>
            <a:ext cx="11661569" cy="1398322"/>
          </a:xfrm>
        </p:spPr>
        <p:txBody>
          <a:bodyPr>
            <a:normAutofit fontScale="90000"/>
          </a:bodyPr>
          <a:lstStyle/>
          <a:p>
            <a:pPr algn="l"/>
            <a:r>
              <a:rPr lang="en-US" dirty="0"/>
              <a:t>The observed 1°C (1.8°F) increase in  global average temperature is higher over land, Arctic, drylands and at night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66951" y="103410"/>
            <a:ext cx="7441870" cy="5362063"/>
          </a:xfrm>
          <a:prstGeom prst="rect">
            <a:avLst/>
          </a:prstGeom>
        </p:spPr>
      </p:pic>
    </p:spTree>
    <p:extLst>
      <p:ext uri="{BB962C8B-B14F-4D97-AF65-F5344CB8AC3E}">
        <p14:creationId xmlns:p14="http://schemas.microsoft.com/office/powerpoint/2010/main" val="391755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50E0300-AB8A-CD42-927D-BB4587551F8C}"/>
              </a:ext>
            </a:extLst>
          </p:cNvPr>
          <p:cNvSpPr>
            <a:spLocks noGrp="1"/>
          </p:cNvSpPr>
          <p:nvPr>
            <p:ph idx="1"/>
          </p:nvPr>
        </p:nvSpPr>
        <p:spPr>
          <a:xfrm>
            <a:off x="256673" y="775310"/>
            <a:ext cx="7470087" cy="5273909"/>
          </a:xfrm>
        </p:spPr>
        <p:txBody>
          <a:bodyPr>
            <a:noAutofit/>
          </a:bodyPr>
          <a:lstStyle/>
          <a:p>
            <a:pPr marL="514350" indent="-514350">
              <a:buAutoNum type="arabicPeriod"/>
            </a:pPr>
            <a:r>
              <a:rPr lang="en-US" sz="2800" dirty="0">
                <a:solidFill>
                  <a:schemeClr val="tx1"/>
                </a:solidFill>
              </a:rPr>
              <a:t>We have already observed impacts on ecosystems and livelihoods</a:t>
            </a:r>
          </a:p>
          <a:p>
            <a:pPr marL="514350" indent="-514350">
              <a:buAutoNum type="arabicPeriod"/>
            </a:pPr>
            <a:r>
              <a:rPr lang="en-US" sz="2800" dirty="0">
                <a:solidFill>
                  <a:schemeClr val="tx1"/>
                </a:solidFill>
              </a:rPr>
              <a:t>Limiting warming to 1.5ºC (rather than 2ºC or higher) significantly reduces losses</a:t>
            </a:r>
          </a:p>
          <a:p>
            <a:pPr lvl="1"/>
            <a:r>
              <a:rPr lang="en-US" sz="2800" i="1" dirty="0">
                <a:solidFill>
                  <a:schemeClr val="tx1"/>
                </a:solidFill>
              </a:rPr>
              <a:t>At 1.5ºC tropical corals survive, at 2ºC they disappear</a:t>
            </a:r>
          </a:p>
          <a:p>
            <a:pPr lvl="1"/>
            <a:r>
              <a:rPr lang="en-US" sz="2800" i="1" dirty="0">
                <a:solidFill>
                  <a:schemeClr val="tx1"/>
                </a:solidFill>
              </a:rPr>
              <a:t>Risks of habitat loss for many species are 50% less at 1.5ºC</a:t>
            </a:r>
          </a:p>
          <a:p>
            <a:pPr lvl="1"/>
            <a:r>
              <a:rPr lang="en-US" sz="2800" i="1" dirty="0">
                <a:solidFill>
                  <a:schemeClr val="tx1"/>
                </a:solidFill>
              </a:rPr>
              <a:t>1.5C halves people exposed to water </a:t>
            </a:r>
            <a:r>
              <a:rPr lang="en-US" sz="2800" i="1" dirty="0" smtClean="0">
                <a:solidFill>
                  <a:schemeClr val="tx1"/>
                </a:solidFill>
              </a:rPr>
              <a:t>stress </a:t>
            </a:r>
            <a:r>
              <a:rPr lang="en-US" sz="2800" i="1" dirty="0">
                <a:solidFill>
                  <a:schemeClr val="tx1"/>
                </a:solidFill>
              </a:rPr>
              <a:t>and heat waves</a:t>
            </a:r>
          </a:p>
          <a:p>
            <a:pPr lvl="1"/>
            <a:r>
              <a:rPr lang="en-US" sz="2800" i="1" dirty="0">
                <a:solidFill>
                  <a:schemeClr val="tx1"/>
                </a:solidFill>
              </a:rPr>
              <a:t>Reduces vulnerability to sea level rise and poverty and costs of adaptation</a:t>
            </a:r>
          </a:p>
        </p:txBody>
      </p:sp>
      <p:pic>
        <p:nvPicPr>
          <p:cNvPr id="5" name="Inhaltsplatzhalter 13">
            <a:extLst>
              <a:ext uri="{FF2B5EF4-FFF2-40B4-BE49-F238E27FC236}">
                <a16:creationId xmlns:a16="http://schemas.microsoft.com/office/drawing/2014/main" xmlns="" id="{ECF45CA1-EA1A-1146-964E-04DD9EA77C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6760" y="629036"/>
            <a:ext cx="3965743" cy="2545532"/>
          </a:xfrm>
          <a:prstGeom prst="rect">
            <a:avLst/>
          </a:prstGeom>
        </p:spPr>
      </p:pic>
      <p:grpSp>
        <p:nvGrpSpPr>
          <p:cNvPr id="6" name="Group 5">
            <a:extLst>
              <a:ext uri="{FF2B5EF4-FFF2-40B4-BE49-F238E27FC236}">
                <a16:creationId xmlns:a16="http://schemas.microsoft.com/office/drawing/2014/main" xmlns="" id="{43CFBB73-95F4-BC45-9E33-3F3C6B7263FD}"/>
              </a:ext>
            </a:extLst>
          </p:cNvPr>
          <p:cNvGrpSpPr/>
          <p:nvPr/>
        </p:nvGrpSpPr>
        <p:grpSpPr>
          <a:xfrm>
            <a:off x="7726760" y="3628156"/>
            <a:ext cx="3965605" cy="3229844"/>
            <a:chOff x="4021892" y="1601694"/>
            <a:chExt cx="4697507" cy="3131671"/>
          </a:xfrm>
        </p:grpSpPr>
        <p:pic>
          <p:nvPicPr>
            <p:cNvPr id="7" name="Picture 6">
              <a:extLst>
                <a:ext uri="{FF2B5EF4-FFF2-40B4-BE49-F238E27FC236}">
                  <a16:creationId xmlns:a16="http://schemas.microsoft.com/office/drawing/2014/main" xmlns="" id="{843BD55C-4CB0-C94C-86E5-891ECA9005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21892" y="1601694"/>
              <a:ext cx="4697507" cy="3131671"/>
            </a:xfrm>
            <a:prstGeom prst="rect">
              <a:avLst/>
            </a:prstGeom>
          </p:spPr>
        </p:pic>
        <p:sp>
          <p:nvSpPr>
            <p:cNvPr id="8" name="TextBox 7">
              <a:extLst>
                <a:ext uri="{FF2B5EF4-FFF2-40B4-BE49-F238E27FC236}">
                  <a16:creationId xmlns:a16="http://schemas.microsoft.com/office/drawing/2014/main" xmlns="" id="{405C29D4-0B0A-C145-8F3F-5E703BF50327}"/>
                </a:ext>
              </a:extLst>
            </p:cNvPr>
            <p:cNvSpPr txBox="1"/>
            <p:nvPr/>
          </p:nvSpPr>
          <p:spPr>
            <a:xfrm>
              <a:off x="4222376" y="4437529"/>
              <a:ext cx="907556" cy="276999"/>
            </a:xfrm>
            <a:prstGeom prst="rect">
              <a:avLst/>
            </a:prstGeom>
            <a:noFill/>
          </p:spPr>
          <p:txBody>
            <a:bodyPr wrap="none" rtlCol="0">
              <a:spAutoFit/>
            </a:bodyPr>
            <a:lstStyle/>
            <a:p>
              <a:r>
                <a:rPr lang="en-US" sz="1200" dirty="0"/>
                <a:t>World Bank</a:t>
              </a:r>
            </a:p>
          </p:txBody>
        </p:sp>
      </p:grpSp>
    </p:spTree>
    <p:extLst>
      <p:ext uri="{BB962C8B-B14F-4D97-AF65-F5344CB8AC3E}">
        <p14:creationId xmlns:p14="http://schemas.microsoft.com/office/powerpoint/2010/main" val="387559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0842" y="822805"/>
            <a:ext cx="11534273" cy="897250"/>
          </a:xfrm>
        </p:spPr>
        <p:txBody>
          <a:bodyPr>
            <a:noAutofit/>
          </a:bodyPr>
          <a:lstStyle/>
          <a:p>
            <a:r>
              <a:rPr lang="en-US" sz="2800" b="1" i="1" dirty="0">
                <a:solidFill>
                  <a:srgbClr val="7030A0"/>
                </a:solidFill>
              </a:rPr>
              <a:t>Global warming will undermine sustainable development</a:t>
            </a:r>
            <a:br>
              <a:rPr lang="en-US" sz="2800" b="1" i="1" dirty="0">
                <a:solidFill>
                  <a:srgbClr val="7030A0"/>
                </a:solidFill>
              </a:rPr>
            </a:br>
            <a:r>
              <a:rPr lang="en-US" sz="2800" b="1" i="1" dirty="0">
                <a:solidFill>
                  <a:srgbClr val="7030A0"/>
                </a:solidFill>
              </a:rPr>
              <a:t> </a:t>
            </a:r>
          </a:p>
        </p:txBody>
      </p:sp>
      <p:sp>
        <p:nvSpPr>
          <p:cNvPr id="3" name="Content Placeholder 2"/>
          <p:cNvSpPr>
            <a:spLocks noGrp="1"/>
          </p:cNvSpPr>
          <p:nvPr>
            <p:ph idx="1"/>
          </p:nvPr>
        </p:nvSpPr>
        <p:spPr>
          <a:xfrm>
            <a:off x="320842" y="1583269"/>
            <a:ext cx="6107667" cy="4926888"/>
          </a:xfrm>
        </p:spPr>
        <p:txBody>
          <a:bodyPr>
            <a:noAutofit/>
          </a:bodyPr>
          <a:lstStyle/>
          <a:p>
            <a:pPr marL="0" indent="0">
              <a:buNone/>
            </a:pPr>
            <a:r>
              <a:rPr lang="en-US" sz="2400" dirty="0"/>
              <a:t>Climate impacts will make it difficult to achieve the Sustainable Development Goals (SDGs) - more so at 2ºC than 1.5ºC</a:t>
            </a:r>
          </a:p>
          <a:p>
            <a:r>
              <a:rPr lang="en-US" sz="2400" dirty="0"/>
              <a:t>Eradicating poverty and hunger</a:t>
            </a:r>
          </a:p>
          <a:p>
            <a:r>
              <a:rPr lang="en-US" sz="2400" dirty="0"/>
              <a:t>Securing health, wellbeing and clean water</a:t>
            </a:r>
          </a:p>
          <a:p>
            <a:r>
              <a:rPr lang="en-US" sz="2400" dirty="0"/>
              <a:t>Reducing inequality between and within countries</a:t>
            </a:r>
          </a:p>
          <a:p>
            <a:r>
              <a:rPr lang="en-US" sz="2400" dirty="0"/>
              <a:t>Protecting life below water and life on land</a:t>
            </a:r>
          </a:p>
          <a:p>
            <a:endParaRPr lang="en-US" sz="2400" dirty="0"/>
          </a:p>
          <a:p>
            <a:pPr marL="0" indent="0">
              <a:buNone/>
            </a:pPr>
            <a:endParaRPr lang="en-US" sz="2400" i="1" dirty="0"/>
          </a:p>
          <a:p>
            <a:endParaRPr lang="en-US" sz="2400" dirty="0"/>
          </a:p>
          <a:p>
            <a:endParaRPr lang="en-US" sz="2400" dirty="0"/>
          </a:p>
          <a:p>
            <a:endParaRPr lang="en-US" sz="2400" dirty="0"/>
          </a:p>
          <a:p>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68704" y="1583269"/>
            <a:ext cx="5199809" cy="4163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83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DB746A-E5F8-5041-8792-A5E449071E07}"/>
              </a:ext>
            </a:extLst>
          </p:cNvPr>
          <p:cNvSpPr>
            <a:spLocks noGrp="1"/>
          </p:cNvSpPr>
          <p:nvPr>
            <p:ph type="title" idx="4294967295"/>
          </p:nvPr>
        </p:nvSpPr>
        <p:spPr>
          <a:xfrm>
            <a:off x="302506" y="973968"/>
            <a:ext cx="10891288" cy="527390"/>
          </a:xfrm>
        </p:spPr>
        <p:txBody>
          <a:bodyPr>
            <a:noAutofit/>
          </a:bodyPr>
          <a:lstStyle/>
          <a:p>
            <a:r>
              <a:rPr lang="en-US" sz="2400" b="1" i="1" dirty="0">
                <a:solidFill>
                  <a:srgbClr val="7030A0"/>
                </a:solidFill>
              </a:rPr>
              <a:t>We are a long way from limiting warming to 1.5°C with current policies and commitments</a:t>
            </a:r>
          </a:p>
        </p:txBody>
      </p:sp>
      <p:pic>
        <p:nvPicPr>
          <p:cNvPr id="5" name="Picture 4">
            <a:extLst>
              <a:ext uri="{FF2B5EF4-FFF2-40B4-BE49-F238E27FC236}">
                <a16:creationId xmlns:a16="http://schemas.microsoft.com/office/drawing/2014/main" xmlns="" id="{1488EB20-4D4D-514D-BD04-650A7C9CF8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3774" y="1713364"/>
            <a:ext cx="6830107" cy="4582307"/>
          </a:xfrm>
          <a:prstGeom prst="rect">
            <a:avLst/>
          </a:prstGeom>
        </p:spPr>
      </p:pic>
      <p:sp>
        <p:nvSpPr>
          <p:cNvPr id="6" name="TextBox 5">
            <a:extLst>
              <a:ext uri="{FF2B5EF4-FFF2-40B4-BE49-F238E27FC236}">
                <a16:creationId xmlns:a16="http://schemas.microsoft.com/office/drawing/2014/main" xmlns="" id="{E47DD091-6F1B-204E-AA89-56BDECA9A75D}"/>
              </a:ext>
            </a:extLst>
          </p:cNvPr>
          <p:cNvSpPr txBox="1"/>
          <p:nvPr/>
        </p:nvSpPr>
        <p:spPr>
          <a:xfrm>
            <a:off x="1771433" y="6507678"/>
            <a:ext cx="1463862" cy="261610"/>
          </a:xfrm>
          <a:prstGeom prst="rect">
            <a:avLst/>
          </a:prstGeom>
          <a:noFill/>
        </p:spPr>
        <p:txBody>
          <a:bodyPr wrap="none" rtlCol="0">
            <a:spAutoFit/>
          </a:bodyPr>
          <a:lstStyle/>
          <a:p>
            <a:r>
              <a:rPr lang="en-US" sz="1100" dirty="0"/>
              <a:t>IPCC SR1.5C Chapter 1</a:t>
            </a:r>
          </a:p>
        </p:txBody>
      </p:sp>
    </p:spTree>
    <p:extLst>
      <p:ext uri="{BB962C8B-B14F-4D97-AF65-F5344CB8AC3E}">
        <p14:creationId xmlns:p14="http://schemas.microsoft.com/office/powerpoint/2010/main" val="235078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EA1CF5A9-D905-A847-AD74-5DA9D6199ECD}"/>
              </a:ext>
            </a:extLst>
          </p:cNvPr>
          <p:cNvSpPr>
            <a:spLocks noGrp="1"/>
          </p:cNvSpPr>
          <p:nvPr>
            <p:ph idx="1"/>
          </p:nvPr>
        </p:nvSpPr>
        <p:spPr>
          <a:xfrm>
            <a:off x="324048" y="1515091"/>
            <a:ext cx="4861437" cy="4532644"/>
          </a:xfrm>
        </p:spPr>
        <p:txBody>
          <a:bodyPr>
            <a:normAutofit/>
          </a:bodyPr>
          <a:lstStyle/>
          <a:p>
            <a:r>
              <a:rPr lang="en-US" dirty="0">
                <a:latin typeface="Helvetica" pitchFamily="2" charset="0"/>
              </a:rPr>
              <a:t>Yes, we can, but it is very challenging and requires steep cuts in emissions (50% by 2030, net zero by 2050)</a:t>
            </a:r>
          </a:p>
          <a:p>
            <a:r>
              <a:rPr lang="en-US" dirty="0">
                <a:latin typeface="Helvetica" pitchFamily="2" charset="0"/>
              </a:rPr>
              <a:t>We also need negative emissions </a:t>
            </a:r>
          </a:p>
          <a:p>
            <a:r>
              <a:rPr lang="en-US" dirty="0">
                <a:latin typeface="Helvetica" pitchFamily="2" charset="0"/>
              </a:rPr>
              <a:t>Any delay makes it harder and increases chances of overshoot </a:t>
            </a:r>
          </a:p>
        </p:txBody>
      </p:sp>
      <p:sp>
        <p:nvSpPr>
          <p:cNvPr id="3" name="Title 2">
            <a:extLst>
              <a:ext uri="{FF2B5EF4-FFF2-40B4-BE49-F238E27FC236}">
                <a16:creationId xmlns:a16="http://schemas.microsoft.com/office/drawing/2014/main" xmlns="" id="{50242252-9807-E94F-A9D6-D80CA2372F77}"/>
              </a:ext>
            </a:extLst>
          </p:cNvPr>
          <p:cNvSpPr>
            <a:spLocks noGrp="1"/>
          </p:cNvSpPr>
          <p:nvPr>
            <p:ph type="title"/>
          </p:nvPr>
        </p:nvSpPr>
        <p:spPr/>
        <p:txBody>
          <a:bodyPr/>
          <a:lstStyle/>
          <a:p>
            <a:r>
              <a:rPr lang="en-US" b="1" dirty="0">
                <a:solidFill>
                  <a:srgbClr val="FF0000"/>
                </a:solidFill>
                <a:latin typeface="Helvetica" pitchFamily="2" charset="0"/>
              </a:rPr>
              <a:t>Can we limit warming to 1.5ºC?</a:t>
            </a:r>
          </a:p>
        </p:txBody>
      </p:sp>
      <p:pic>
        <p:nvPicPr>
          <p:cNvPr id="7" name="Picture 6">
            <a:extLst>
              <a:ext uri="{FF2B5EF4-FFF2-40B4-BE49-F238E27FC236}">
                <a16:creationId xmlns:a16="http://schemas.microsoft.com/office/drawing/2014/main" xmlns="" id="{9042971A-1D37-C842-B882-ADF6B60EC613}"/>
              </a:ext>
            </a:extLst>
          </p:cNvPr>
          <p:cNvPicPr>
            <a:picLocks noChangeAspect="1"/>
          </p:cNvPicPr>
          <p:nvPr/>
        </p:nvPicPr>
        <p:blipFill>
          <a:blip r:embed="rId3"/>
          <a:stretch>
            <a:fillRect/>
          </a:stretch>
        </p:blipFill>
        <p:spPr>
          <a:xfrm>
            <a:off x="5185484" y="1895958"/>
            <a:ext cx="6963133" cy="3577742"/>
          </a:xfrm>
          <a:prstGeom prst="rect">
            <a:avLst/>
          </a:prstGeom>
        </p:spPr>
      </p:pic>
    </p:spTree>
    <p:extLst>
      <p:ext uri="{BB962C8B-B14F-4D97-AF65-F5344CB8AC3E}">
        <p14:creationId xmlns:p14="http://schemas.microsoft.com/office/powerpoint/2010/main" val="2014416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7FB1CB53-4B92-0A47-A8EC-906294E0A63D}"/>
              </a:ext>
            </a:extLst>
          </p:cNvPr>
          <p:cNvSpPr>
            <a:spLocks noGrp="1"/>
          </p:cNvSpPr>
          <p:nvPr>
            <p:ph idx="1"/>
          </p:nvPr>
        </p:nvSpPr>
        <p:spPr>
          <a:xfrm>
            <a:off x="558718" y="1088456"/>
            <a:ext cx="11328481" cy="4443663"/>
          </a:xfrm>
        </p:spPr>
        <p:txBody>
          <a:bodyPr>
            <a:normAutofit/>
          </a:bodyPr>
          <a:lstStyle/>
          <a:p>
            <a:pPr marL="0" indent="0">
              <a:buNone/>
            </a:pPr>
            <a:r>
              <a:rPr lang="en-US" sz="2800" dirty="0">
                <a:latin typeface="+mn-lt"/>
              </a:rPr>
              <a:t>Options that remove greenhouse gases from the atmosphere</a:t>
            </a:r>
          </a:p>
          <a:p>
            <a:r>
              <a:rPr lang="en-US" sz="2800" dirty="0">
                <a:latin typeface="+mn-lt"/>
              </a:rPr>
              <a:t>Planting trees and other practices that take up carbon </a:t>
            </a:r>
          </a:p>
          <a:p>
            <a:r>
              <a:rPr lang="en-US" sz="2800" dirty="0">
                <a:latin typeface="+mn-lt"/>
              </a:rPr>
              <a:t>Bioenergy for liquid fuels (BECCS)</a:t>
            </a:r>
          </a:p>
          <a:p>
            <a:r>
              <a:rPr lang="en-US" sz="2800" dirty="0">
                <a:latin typeface="+mn-lt"/>
              </a:rPr>
              <a:t>Carbon Capture and Storage </a:t>
            </a:r>
          </a:p>
        </p:txBody>
      </p:sp>
      <p:sp>
        <p:nvSpPr>
          <p:cNvPr id="3" name="Title 2">
            <a:extLst>
              <a:ext uri="{FF2B5EF4-FFF2-40B4-BE49-F238E27FC236}">
                <a16:creationId xmlns:a16="http://schemas.microsoft.com/office/drawing/2014/main" xmlns="" id="{FB964E5A-6B52-7E4C-A108-3409358BD277}"/>
              </a:ext>
            </a:extLst>
          </p:cNvPr>
          <p:cNvSpPr>
            <a:spLocks noGrp="1"/>
          </p:cNvSpPr>
          <p:nvPr>
            <p:ph type="title"/>
          </p:nvPr>
        </p:nvSpPr>
        <p:spPr>
          <a:xfrm>
            <a:off x="2277712" y="224806"/>
            <a:ext cx="6808055" cy="1143000"/>
          </a:xfrm>
        </p:spPr>
        <p:txBody>
          <a:bodyPr>
            <a:normAutofit/>
          </a:bodyPr>
          <a:lstStyle/>
          <a:p>
            <a:r>
              <a:rPr lang="en-US" b="1" dirty="0">
                <a:solidFill>
                  <a:srgbClr val="FF0000"/>
                </a:solidFill>
                <a:latin typeface="+mn-lt"/>
              </a:rPr>
              <a:t>What are negative emissions?</a:t>
            </a:r>
          </a:p>
        </p:txBody>
      </p:sp>
      <p:pic>
        <p:nvPicPr>
          <p:cNvPr id="4" name="Picture 3">
            <a:extLst>
              <a:ext uri="{FF2B5EF4-FFF2-40B4-BE49-F238E27FC236}">
                <a16:creationId xmlns:a16="http://schemas.microsoft.com/office/drawing/2014/main" xmlns="" id="{F7C30F6F-06DD-0E45-A22C-554C6ADCAD88}"/>
              </a:ext>
            </a:extLst>
          </p:cNvPr>
          <p:cNvPicPr>
            <a:picLocks noChangeAspect="1"/>
          </p:cNvPicPr>
          <p:nvPr/>
        </p:nvPicPr>
        <p:blipFill>
          <a:blip r:embed="rId2"/>
          <a:stretch>
            <a:fillRect/>
          </a:stretch>
        </p:blipFill>
        <p:spPr>
          <a:xfrm>
            <a:off x="471357" y="3802896"/>
            <a:ext cx="3914987" cy="2361699"/>
          </a:xfrm>
          <a:prstGeom prst="rect">
            <a:avLst/>
          </a:prstGeom>
        </p:spPr>
      </p:pic>
      <p:pic>
        <p:nvPicPr>
          <p:cNvPr id="5" name="Picture 4">
            <a:extLst>
              <a:ext uri="{FF2B5EF4-FFF2-40B4-BE49-F238E27FC236}">
                <a16:creationId xmlns:a16="http://schemas.microsoft.com/office/drawing/2014/main" xmlns="" id="{F5B93B28-733B-9C44-A316-ABC7E9F45DC7}"/>
              </a:ext>
            </a:extLst>
          </p:cNvPr>
          <p:cNvPicPr>
            <a:picLocks noChangeAspect="1"/>
          </p:cNvPicPr>
          <p:nvPr/>
        </p:nvPicPr>
        <p:blipFill>
          <a:blip r:embed="rId3"/>
          <a:stretch>
            <a:fillRect/>
          </a:stretch>
        </p:blipFill>
        <p:spPr>
          <a:xfrm>
            <a:off x="4552996" y="3818687"/>
            <a:ext cx="3509211" cy="2330116"/>
          </a:xfrm>
          <a:prstGeom prst="rect">
            <a:avLst/>
          </a:prstGeom>
        </p:spPr>
      </p:pic>
      <p:pic>
        <p:nvPicPr>
          <p:cNvPr id="6" name="Picture 5">
            <a:extLst>
              <a:ext uri="{FF2B5EF4-FFF2-40B4-BE49-F238E27FC236}">
                <a16:creationId xmlns:a16="http://schemas.microsoft.com/office/drawing/2014/main" xmlns="" id="{1763C844-21CC-D842-A645-FDF2ECFCF798}"/>
              </a:ext>
            </a:extLst>
          </p:cNvPr>
          <p:cNvPicPr>
            <a:picLocks noChangeAspect="1"/>
          </p:cNvPicPr>
          <p:nvPr/>
        </p:nvPicPr>
        <p:blipFill>
          <a:blip r:embed="rId4"/>
          <a:stretch>
            <a:fillRect/>
          </a:stretch>
        </p:blipFill>
        <p:spPr>
          <a:xfrm>
            <a:off x="8257828" y="3818687"/>
            <a:ext cx="3284621" cy="2353978"/>
          </a:xfrm>
          <a:prstGeom prst="rect">
            <a:avLst/>
          </a:prstGeom>
        </p:spPr>
      </p:pic>
    </p:spTree>
    <p:extLst>
      <p:ext uri="{BB962C8B-B14F-4D97-AF65-F5344CB8AC3E}">
        <p14:creationId xmlns:p14="http://schemas.microsoft.com/office/powerpoint/2010/main" val="3646436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5904" y="733168"/>
            <a:ext cx="12043718" cy="2308324"/>
          </a:xfrm>
          <a:prstGeom prst="rect">
            <a:avLst/>
          </a:prstGeom>
          <a:noFill/>
        </p:spPr>
        <p:txBody>
          <a:bodyPr wrap="square" rtlCol="0">
            <a:spAutoFit/>
          </a:bodyPr>
          <a:lstStyle/>
          <a:p>
            <a:r>
              <a:rPr lang="en-US" dirty="0"/>
              <a:t>The </a:t>
            </a:r>
            <a:r>
              <a:rPr lang="en-US" b="1" dirty="0"/>
              <a:t>Intergovernmental Panel on Climate Change </a:t>
            </a:r>
            <a:r>
              <a:rPr lang="en-US" dirty="0"/>
              <a:t>(IPCC) is the UN body for </a:t>
            </a:r>
            <a:r>
              <a:rPr lang="en-US" b="1" dirty="0"/>
              <a:t>assessing the science related to climate change</a:t>
            </a:r>
            <a:r>
              <a:rPr lang="en-US" dirty="0"/>
              <a:t>. It was established by the United Nations Environment </a:t>
            </a:r>
            <a:r>
              <a:rPr lang="en-US" dirty="0" err="1"/>
              <a:t>Programme</a:t>
            </a:r>
            <a:r>
              <a:rPr lang="en-US" dirty="0"/>
              <a:t> (UNEP) and the World Meteorological Organization (WMO) in 1988 </a:t>
            </a:r>
            <a:r>
              <a:rPr lang="en-US" dirty="0" smtClean="0"/>
              <a:t>to:</a:t>
            </a:r>
          </a:p>
          <a:p>
            <a:r>
              <a:rPr lang="en-US" dirty="0" smtClean="0"/>
              <a:t>1) provide </a:t>
            </a:r>
            <a:r>
              <a:rPr lang="en-US" dirty="0"/>
              <a:t>policymakers with regular scientific assessments concerning climate change, its implications and potential future </a:t>
            </a:r>
            <a:r>
              <a:rPr lang="en-US" dirty="0" smtClean="0"/>
              <a:t>risks</a:t>
            </a:r>
          </a:p>
          <a:p>
            <a:r>
              <a:rPr lang="en-US" dirty="0" smtClean="0"/>
              <a:t>2)put </a:t>
            </a:r>
            <a:r>
              <a:rPr lang="en-US" dirty="0"/>
              <a:t>forward adaptation and mitigation strategies. </a:t>
            </a:r>
            <a:endParaRPr lang="en-US" dirty="0" smtClean="0"/>
          </a:p>
          <a:p>
            <a:endParaRPr lang="en-US" dirty="0"/>
          </a:p>
          <a:p>
            <a:r>
              <a:rPr lang="en-US" dirty="0" smtClean="0"/>
              <a:t>It </a:t>
            </a:r>
            <a:r>
              <a:rPr lang="en-US" dirty="0"/>
              <a:t>has 195 member states. </a:t>
            </a:r>
            <a:endParaRPr lang="en-US" dirty="0" smtClean="0"/>
          </a:p>
        </p:txBody>
      </p:sp>
      <p:sp>
        <p:nvSpPr>
          <p:cNvPr id="3" name="TextBox 2"/>
          <p:cNvSpPr txBox="1"/>
          <p:nvPr/>
        </p:nvSpPr>
        <p:spPr>
          <a:xfrm>
            <a:off x="24715" y="3566985"/>
            <a:ext cx="12126096" cy="923330"/>
          </a:xfrm>
          <a:prstGeom prst="rect">
            <a:avLst/>
          </a:prstGeom>
          <a:noFill/>
        </p:spPr>
        <p:txBody>
          <a:bodyPr wrap="square" rtlCol="0">
            <a:spAutoFit/>
          </a:bodyPr>
          <a:lstStyle/>
          <a:p>
            <a:pPr marL="285750" indent="-285750">
              <a:buFont typeface="Arial" panose="020B0604020202020204" pitchFamily="34" charset="0"/>
              <a:buChar char="•"/>
            </a:pPr>
            <a:r>
              <a:rPr lang="en-US" dirty="0"/>
              <a:t>IPCC assessments provide governments, at all levels, with scientific information that they can use to develop climate policies. </a:t>
            </a:r>
            <a:endParaRPr lang="en-US" dirty="0" smtClean="0"/>
          </a:p>
          <a:p>
            <a:pPr marL="285750" indent="-285750">
              <a:buFont typeface="Arial" panose="020B0604020202020204" pitchFamily="34" charset="0"/>
              <a:buChar char="•"/>
            </a:pPr>
            <a:r>
              <a:rPr lang="en-US" dirty="0" smtClean="0"/>
              <a:t>IPCC </a:t>
            </a:r>
            <a:r>
              <a:rPr lang="en-US" dirty="0"/>
              <a:t>assessments are a key input into the international negotiations to tackle climate change. </a:t>
            </a:r>
            <a:endParaRPr lang="en-US" dirty="0" smtClean="0"/>
          </a:p>
          <a:p>
            <a:pPr marL="285750" indent="-285750">
              <a:buFont typeface="Arial" panose="020B0604020202020204" pitchFamily="34" charset="0"/>
              <a:buChar char="•"/>
            </a:pPr>
            <a:r>
              <a:rPr lang="en-US" dirty="0" smtClean="0"/>
              <a:t>IPCC </a:t>
            </a:r>
            <a:r>
              <a:rPr lang="en-US" dirty="0"/>
              <a:t>reports are drafted and reviewed in several stages, thus guaranteeing objectivity and transparency.</a:t>
            </a:r>
          </a:p>
        </p:txBody>
      </p:sp>
      <p:sp>
        <p:nvSpPr>
          <p:cNvPr id="4" name="TextBox 3"/>
          <p:cNvSpPr txBox="1"/>
          <p:nvPr/>
        </p:nvSpPr>
        <p:spPr>
          <a:xfrm>
            <a:off x="65905" y="4926227"/>
            <a:ext cx="12126096" cy="923330"/>
          </a:xfrm>
          <a:prstGeom prst="rect">
            <a:avLst/>
          </a:prstGeom>
          <a:noFill/>
        </p:spPr>
        <p:txBody>
          <a:bodyPr wrap="square" rtlCol="0">
            <a:spAutoFit/>
          </a:bodyPr>
          <a:lstStyle/>
          <a:p>
            <a:r>
              <a:rPr lang="en-US" dirty="0"/>
              <a:t>The IPCC assesses the thousands of scientific papers published each year to inform policymakers about the state of knowledge on climate change. The IPCC identifies where there is agreement in the scientific community, where there are differences and where further research is needed. It does not conduct its own research.</a:t>
            </a:r>
          </a:p>
        </p:txBody>
      </p:sp>
      <p:sp>
        <p:nvSpPr>
          <p:cNvPr id="5" name="Rectangle 4"/>
          <p:cNvSpPr/>
          <p:nvPr/>
        </p:nvSpPr>
        <p:spPr>
          <a:xfrm>
            <a:off x="4169225" y="0"/>
            <a:ext cx="3837076" cy="646331"/>
          </a:xfrm>
          <a:prstGeom prst="rect">
            <a:avLst/>
          </a:prstGeom>
        </p:spPr>
        <p:txBody>
          <a:bodyPr wrap="none">
            <a:spAutoFit/>
          </a:bodyPr>
          <a:lstStyle/>
          <a:p>
            <a:r>
              <a:rPr lang="en-US" sz="3600" b="1" dirty="0">
                <a:solidFill>
                  <a:srgbClr val="FF0000"/>
                </a:solidFill>
              </a:rPr>
              <a:t>WHAT IS THE IPCC?</a:t>
            </a:r>
          </a:p>
        </p:txBody>
      </p:sp>
      <p:sp>
        <p:nvSpPr>
          <p:cNvPr id="7" name="Rectangle 6"/>
          <p:cNvSpPr/>
          <p:nvPr/>
        </p:nvSpPr>
        <p:spPr>
          <a:xfrm>
            <a:off x="8161486" y="161398"/>
            <a:ext cx="1566326" cy="369332"/>
          </a:xfrm>
          <a:prstGeom prst="rect">
            <a:avLst/>
          </a:prstGeom>
        </p:spPr>
        <p:txBody>
          <a:bodyPr wrap="none">
            <a:spAutoFit/>
          </a:bodyPr>
          <a:lstStyle/>
          <a:p>
            <a:r>
              <a:rPr lang="en-US" dirty="0" smtClean="0"/>
              <a:t>(www.ipcc.ch</a:t>
            </a:r>
            <a:r>
              <a:rPr lang="en-US" dirty="0"/>
              <a:t>) </a:t>
            </a:r>
          </a:p>
        </p:txBody>
      </p:sp>
    </p:spTree>
    <p:extLst>
      <p:ext uri="{BB962C8B-B14F-4D97-AF65-F5344CB8AC3E}">
        <p14:creationId xmlns:p14="http://schemas.microsoft.com/office/powerpoint/2010/main" val="250512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78568" y="761272"/>
            <a:ext cx="8954996" cy="438295"/>
          </a:xfrm>
        </p:spPr>
        <p:txBody>
          <a:bodyPr>
            <a:noAutofit/>
          </a:bodyPr>
          <a:lstStyle/>
          <a:p>
            <a:r>
              <a:rPr lang="en-US" sz="3200" b="1" dirty="0">
                <a:solidFill>
                  <a:srgbClr val="FF0000"/>
                </a:solidFill>
              </a:rPr>
              <a:t>Mitigation options considered in IPCC report</a:t>
            </a:r>
          </a:p>
        </p:txBody>
      </p:sp>
      <p:sp>
        <p:nvSpPr>
          <p:cNvPr id="3" name="Content Placeholder 2"/>
          <p:cNvSpPr>
            <a:spLocks noGrp="1"/>
          </p:cNvSpPr>
          <p:nvPr>
            <p:ph idx="1"/>
          </p:nvPr>
        </p:nvSpPr>
        <p:spPr>
          <a:xfrm>
            <a:off x="431249" y="1461718"/>
            <a:ext cx="11091657" cy="4576011"/>
          </a:xfrm>
        </p:spPr>
        <p:txBody>
          <a:bodyPr>
            <a:noAutofit/>
          </a:bodyPr>
          <a:lstStyle/>
          <a:p>
            <a:pPr lvl="1"/>
            <a:r>
              <a:rPr lang="en-US" sz="3200" dirty="0">
                <a:solidFill>
                  <a:schemeClr val="tx1"/>
                </a:solidFill>
              </a:rPr>
              <a:t>Rapid transition from fossil fuels to renewables, nuclear, and bioenergy</a:t>
            </a:r>
          </a:p>
          <a:p>
            <a:pPr lvl="1"/>
            <a:r>
              <a:rPr lang="en-US" sz="3200" dirty="0">
                <a:solidFill>
                  <a:schemeClr val="tx1"/>
                </a:solidFill>
              </a:rPr>
              <a:t>Increases in energy efficiency</a:t>
            </a:r>
          </a:p>
          <a:p>
            <a:pPr lvl="1"/>
            <a:r>
              <a:rPr lang="en-US" sz="3200" dirty="0">
                <a:solidFill>
                  <a:schemeClr val="tx1"/>
                </a:solidFill>
              </a:rPr>
              <a:t>Reduced energy demand</a:t>
            </a:r>
          </a:p>
          <a:p>
            <a:pPr lvl="1"/>
            <a:r>
              <a:rPr lang="en-US" sz="3200" dirty="0">
                <a:solidFill>
                  <a:schemeClr val="tx1"/>
                </a:solidFill>
              </a:rPr>
              <a:t>Dietary changes </a:t>
            </a:r>
          </a:p>
          <a:p>
            <a:pPr lvl="1"/>
            <a:r>
              <a:rPr lang="en-US" sz="3200" dirty="0">
                <a:solidFill>
                  <a:schemeClr val="tx1"/>
                </a:solidFill>
              </a:rPr>
              <a:t>Protection and expansion of forests and carbon sinks</a:t>
            </a:r>
          </a:p>
          <a:p>
            <a:pPr lvl="1"/>
            <a:r>
              <a:rPr lang="en-US" sz="3200" dirty="0">
                <a:solidFill>
                  <a:schemeClr val="tx1"/>
                </a:solidFill>
              </a:rPr>
              <a:t>Carbon capture and storage (CCS) technology after 2030</a:t>
            </a:r>
            <a:endParaRPr lang="en-US" sz="3600" dirty="0"/>
          </a:p>
        </p:txBody>
      </p:sp>
    </p:spTree>
    <p:extLst>
      <p:ext uri="{BB962C8B-B14F-4D97-AF65-F5344CB8AC3E}">
        <p14:creationId xmlns:p14="http://schemas.microsoft.com/office/powerpoint/2010/main" val="900273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8D97D-0ED3-AB49-BD89-A07BB4B3002A}"/>
              </a:ext>
            </a:extLst>
          </p:cNvPr>
          <p:cNvSpPr>
            <a:spLocks noGrp="1"/>
          </p:cNvSpPr>
          <p:nvPr>
            <p:ph type="title"/>
          </p:nvPr>
        </p:nvSpPr>
        <p:spPr>
          <a:xfrm>
            <a:off x="877626" y="745901"/>
            <a:ext cx="10363200" cy="700238"/>
          </a:xfrm>
        </p:spPr>
        <p:txBody>
          <a:bodyPr>
            <a:noAutofit/>
          </a:bodyPr>
          <a:lstStyle/>
          <a:p>
            <a:r>
              <a:rPr lang="en-US" sz="3200" b="1" dirty="0">
                <a:solidFill>
                  <a:srgbClr val="FF0000"/>
                </a:solidFill>
              </a:rPr>
              <a:t>Possible pathway to 1.5C</a:t>
            </a:r>
            <a:br>
              <a:rPr lang="en-US" sz="3200" b="1" dirty="0">
                <a:solidFill>
                  <a:srgbClr val="FF0000"/>
                </a:solidFill>
              </a:rPr>
            </a:br>
            <a:r>
              <a:rPr lang="en-US" sz="3200" b="1" dirty="0">
                <a:solidFill>
                  <a:srgbClr val="FF0000"/>
                </a:solidFill>
              </a:rPr>
              <a:t>Energy System change from 2010 to 2050</a:t>
            </a:r>
          </a:p>
        </p:txBody>
      </p:sp>
      <p:graphicFrame>
        <p:nvGraphicFramePr>
          <p:cNvPr id="4" name="Content Placeholder 3">
            <a:extLst>
              <a:ext uri="{FF2B5EF4-FFF2-40B4-BE49-F238E27FC236}">
                <a16:creationId xmlns:a16="http://schemas.microsoft.com/office/drawing/2014/main" xmlns="" id="{F006FD21-29AB-D142-8021-42BD6A40E3AC}"/>
              </a:ext>
            </a:extLst>
          </p:cNvPr>
          <p:cNvGraphicFramePr>
            <a:graphicFrameLocks noGrp="1"/>
          </p:cNvGraphicFramePr>
          <p:nvPr>
            <p:ph idx="1"/>
            <p:extLst/>
          </p:nvPr>
        </p:nvGraphicFramePr>
        <p:xfrm>
          <a:off x="420425" y="1641688"/>
          <a:ext cx="6973266" cy="4846320"/>
        </p:xfrm>
        <a:graphic>
          <a:graphicData uri="http://schemas.openxmlformats.org/drawingml/2006/table">
            <a:tbl>
              <a:tblPr firstRow="1" bandRow="1">
                <a:tableStyleId>{5C22544A-7EE6-4342-B048-85BDC9FD1C3A}</a:tableStyleId>
              </a:tblPr>
              <a:tblGrid>
                <a:gridCol w="3829725">
                  <a:extLst>
                    <a:ext uri="{9D8B030D-6E8A-4147-A177-3AD203B41FA5}">
                      <a16:colId xmlns:a16="http://schemas.microsoft.com/office/drawing/2014/main" xmlns="" val="3566339702"/>
                    </a:ext>
                  </a:extLst>
                </a:gridCol>
                <a:gridCol w="1665872">
                  <a:extLst>
                    <a:ext uri="{9D8B030D-6E8A-4147-A177-3AD203B41FA5}">
                      <a16:colId xmlns:a16="http://schemas.microsoft.com/office/drawing/2014/main" xmlns="" val="656724350"/>
                    </a:ext>
                  </a:extLst>
                </a:gridCol>
                <a:gridCol w="1477669">
                  <a:extLst>
                    <a:ext uri="{9D8B030D-6E8A-4147-A177-3AD203B41FA5}">
                      <a16:colId xmlns:a16="http://schemas.microsoft.com/office/drawing/2014/main" xmlns="" val="4041024005"/>
                    </a:ext>
                  </a:extLst>
                </a:gridCol>
              </a:tblGrid>
              <a:tr h="423380">
                <a:tc>
                  <a:txBody>
                    <a:bodyPr/>
                    <a:lstStyle/>
                    <a:p>
                      <a:r>
                        <a:rPr lang="en-US" sz="2400" dirty="0"/>
                        <a:t>Action</a:t>
                      </a:r>
                    </a:p>
                  </a:txBody>
                  <a:tcPr/>
                </a:tc>
                <a:tc>
                  <a:txBody>
                    <a:bodyPr/>
                    <a:lstStyle/>
                    <a:p>
                      <a:r>
                        <a:rPr lang="en-US" sz="2400" dirty="0"/>
                        <a:t>2030</a:t>
                      </a:r>
                    </a:p>
                  </a:txBody>
                  <a:tcPr/>
                </a:tc>
                <a:tc>
                  <a:txBody>
                    <a:bodyPr/>
                    <a:lstStyle/>
                    <a:p>
                      <a:r>
                        <a:rPr lang="en-US" sz="2400" dirty="0"/>
                        <a:t>2050</a:t>
                      </a:r>
                    </a:p>
                  </a:txBody>
                  <a:tcPr/>
                </a:tc>
                <a:extLst>
                  <a:ext uri="{0D108BD9-81ED-4DB2-BD59-A6C34878D82A}">
                    <a16:rowId xmlns:a16="http://schemas.microsoft.com/office/drawing/2014/main" xmlns="" val="3677687496"/>
                  </a:ext>
                </a:extLst>
              </a:tr>
              <a:tr h="423380">
                <a:tc>
                  <a:txBody>
                    <a:bodyPr/>
                    <a:lstStyle/>
                    <a:p>
                      <a:r>
                        <a:rPr lang="en-US" sz="2400" dirty="0"/>
                        <a:t>Emissions</a:t>
                      </a:r>
                    </a:p>
                  </a:txBody>
                  <a:tcPr/>
                </a:tc>
                <a:tc>
                  <a:txBody>
                    <a:bodyPr/>
                    <a:lstStyle/>
                    <a:p>
                      <a:r>
                        <a:rPr lang="en-US" sz="2400" dirty="0"/>
                        <a:t>-47%</a:t>
                      </a:r>
                    </a:p>
                  </a:txBody>
                  <a:tcPr/>
                </a:tc>
                <a:tc>
                  <a:txBody>
                    <a:bodyPr/>
                    <a:lstStyle/>
                    <a:p>
                      <a:r>
                        <a:rPr lang="en-US" sz="2400" dirty="0"/>
                        <a:t>-95%</a:t>
                      </a:r>
                    </a:p>
                  </a:txBody>
                  <a:tcPr/>
                </a:tc>
                <a:extLst>
                  <a:ext uri="{0D108BD9-81ED-4DB2-BD59-A6C34878D82A}">
                    <a16:rowId xmlns:a16="http://schemas.microsoft.com/office/drawing/2014/main" xmlns="" val="10001"/>
                  </a:ext>
                </a:extLst>
              </a:tr>
              <a:tr h="423380">
                <a:tc>
                  <a:txBody>
                    <a:bodyPr/>
                    <a:lstStyle/>
                    <a:p>
                      <a:r>
                        <a:rPr lang="en-US" sz="2400" dirty="0"/>
                        <a:t>Energy Demand</a:t>
                      </a:r>
                    </a:p>
                  </a:txBody>
                  <a:tcPr/>
                </a:tc>
                <a:tc>
                  <a:txBody>
                    <a:bodyPr/>
                    <a:lstStyle/>
                    <a:p>
                      <a:r>
                        <a:rPr lang="en-US" sz="2400" dirty="0"/>
                        <a:t>-5%</a:t>
                      </a:r>
                    </a:p>
                  </a:txBody>
                  <a:tcPr/>
                </a:tc>
                <a:tc>
                  <a:txBody>
                    <a:bodyPr/>
                    <a:lstStyle/>
                    <a:p>
                      <a:r>
                        <a:rPr lang="en-US" sz="2400" dirty="0"/>
                        <a:t>2%</a:t>
                      </a:r>
                    </a:p>
                  </a:txBody>
                  <a:tcPr/>
                </a:tc>
                <a:extLst>
                  <a:ext uri="{0D108BD9-81ED-4DB2-BD59-A6C34878D82A}">
                    <a16:rowId xmlns:a16="http://schemas.microsoft.com/office/drawing/2014/main" xmlns="" val="6387356"/>
                  </a:ext>
                </a:extLst>
              </a:tr>
              <a:tr h="423380">
                <a:tc>
                  <a:txBody>
                    <a:bodyPr/>
                    <a:lstStyle/>
                    <a:p>
                      <a:r>
                        <a:rPr lang="en-US" sz="2400" dirty="0"/>
                        <a:t>Energy from Coal</a:t>
                      </a:r>
                    </a:p>
                  </a:txBody>
                  <a:tcPr/>
                </a:tc>
                <a:tc>
                  <a:txBody>
                    <a:bodyPr/>
                    <a:lstStyle/>
                    <a:p>
                      <a:r>
                        <a:rPr lang="en-US" sz="2400" dirty="0"/>
                        <a:t>-61%</a:t>
                      </a:r>
                    </a:p>
                  </a:txBody>
                  <a:tcPr/>
                </a:tc>
                <a:tc>
                  <a:txBody>
                    <a:bodyPr/>
                    <a:lstStyle/>
                    <a:p>
                      <a:r>
                        <a:rPr lang="en-US" sz="2400" dirty="0"/>
                        <a:t>-77%</a:t>
                      </a:r>
                    </a:p>
                  </a:txBody>
                  <a:tcPr/>
                </a:tc>
                <a:extLst>
                  <a:ext uri="{0D108BD9-81ED-4DB2-BD59-A6C34878D82A}">
                    <a16:rowId xmlns:a16="http://schemas.microsoft.com/office/drawing/2014/main" xmlns="" val="1432649881"/>
                  </a:ext>
                </a:extLst>
              </a:tr>
              <a:tr h="423380">
                <a:tc>
                  <a:txBody>
                    <a:bodyPr/>
                    <a:lstStyle/>
                    <a:p>
                      <a:r>
                        <a:rPr lang="en-US" sz="2400" dirty="0"/>
                        <a:t>Energy from Oil</a:t>
                      </a:r>
                    </a:p>
                  </a:txBody>
                  <a:tcPr/>
                </a:tc>
                <a:tc>
                  <a:txBody>
                    <a:bodyPr/>
                    <a:lstStyle/>
                    <a:p>
                      <a:r>
                        <a:rPr lang="en-US" sz="2400" dirty="0"/>
                        <a:t>-13%</a:t>
                      </a:r>
                    </a:p>
                  </a:txBody>
                  <a:tcPr/>
                </a:tc>
                <a:tc>
                  <a:txBody>
                    <a:bodyPr/>
                    <a:lstStyle/>
                    <a:p>
                      <a:r>
                        <a:rPr lang="en-US" sz="2400" dirty="0"/>
                        <a:t>-50%</a:t>
                      </a:r>
                    </a:p>
                  </a:txBody>
                  <a:tcPr/>
                </a:tc>
                <a:extLst>
                  <a:ext uri="{0D108BD9-81ED-4DB2-BD59-A6C34878D82A}">
                    <a16:rowId xmlns:a16="http://schemas.microsoft.com/office/drawing/2014/main" xmlns="" val="275329858"/>
                  </a:ext>
                </a:extLst>
              </a:tr>
              <a:tr h="423380">
                <a:tc>
                  <a:txBody>
                    <a:bodyPr/>
                    <a:lstStyle/>
                    <a:p>
                      <a:r>
                        <a:rPr lang="en-US" sz="2400" dirty="0"/>
                        <a:t>Energy from Gas</a:t>
                      </a:r>
                    </a:p>
                  </a:txBody>
                  <a:tcPr/>
                </a:tc>
                <a:tc>
                  <a:txBody>
                    <a:bodyPr/>
                    <a:lstStyle/>
                    <a:p>
                      <a:r>
                        <a:rPr lang="en-US" sz="2400" dirty="0"/>
                        <a:t>-20%</a:t>
                      </a:r>
                    </a:p>
                  </a:txBody>
                  <a:tcPr/>
                </a:tc>
                <a:tc>
                  <a:txBody>
                    <a:bodyPr/>
                    <a:lstStyle/>
                    <a:p>
                      <a:r>
                        <a:rPr lang="en-US" sz="2400" dirty="0"/>
                        <a:t>-53%</a:t>
                      </a:r>
                    </a:p>
                  </a:txBody>
                  <a:tcPr/>
                </a:tc>
                <a:extLst>
                  <a:ext uri="{0D108BD9-81ED-4DB2-BD59-A6C34878D82A}">
                    <a16:rowId xmlns:a16="http://schemas.microsoft.com/office/drawing/2014/main" xmlns="" val="1236680952"/>
                  </a:ext>
                </a:extLst>
              </a:tr>
              <a:tr h="423380">
                <a:tc>
                  <a:txBody>
                    <a:bodyPr/>
                    <a:lstStyle/>
                    <a:p>
                      <a:r>
                        <a:rPr lang="en-US" sz="2400" dirty="0"/>
                        <a:t>Energy from Nuclear</a:t>
                      </a:r>
                    </a:p>
                  </a:txBody>
                  <a:tcPr/>
                </a:tc>
                <a:tc>
                  <a:txBody>
                    <a:bodyPr/>
                    <a:lstStyle/>
                    <a:p>
                      <a:r>
                        <a:rPr lang="en-US" sz="2400" dirty="0"/>
                        <a:t>+83%</a:t>
                      </a:r>
                    </a:p>
                  </a:txBody>
                  <a:tcPr/>
                </a:tc>
                <a:tc>
                  <a:txBody>
                    <a:bodyPr/>
                    <a:lstStyle/>
                    <a:p>
                      <a:r>
                        <a:rPr lang="en-US" sz="2400" dirty="0"/>
                        <a:t>+98%</a:t>
                      </a:r>
                    </a:p>
                  </a:txBody>
                  <a:tcPr/>
                </a:tc>
                <a:extLst>
                  <a:ext uri="{0D108BD9-81ED-4DB2-BD59-A6C34878D82A}">
                    <a16:rowId xmlns:a16="http://schemas.microsoft.com/office/drawing/2014/main" xmlns="" val="3917423789"/>
                  </a:ext>
                </a:extLst>
              </a:tr>
              <a:tr h="762084">
                <a:tc>
                  <a:txBody>
                    <a:bodyPr/>
                    <a:lstStyle/>
                    <a:p>
                      <a:r>
                        <a:rPr lang="en-US" sz="2400" dirty="0"/>
                        <a:t>Energy from renewables (wind, solar, hydro, geothermal)</a:t>
                      </a:r>
                    </a:p>
                  </a:txBody>
                  <a:tcPr/>
                </a:tc>
                <a:tc>
                  <a:txBody>
                    <a:bodyPr/>
                    <a:lstStyle/>
                    <a:p>
                      <a:r>
                        <a:rPr lang="en-US" sz="2400" dirty="0"/>
                        <a:t>+470%</a:t>
                      </a:r>
                    </a:p>
                  </a:txBody>
                  <a:tcPr/>
                </a:tc>
                <a:tc>
                  <a:txBody>
                    <a:bodyPr/>
                    <a:lstStyle/>
                    <a:p>
                      <a:r>
                        <a:rPr lang="en-US" sz="2400" dirty="0"/>
                        <a:t>+1327%</a:t>
                      </a:r>
                    </a:p>
                  </a:txBody>
                  <a:tcPr/>
                </a:tc>
                <a:extLst>
                  <a:ext uri="{0D108BD9-81ED-4DB2-BD59-A6C34878D82A}">
                    <a16:rowId xmlns:a16="http://schemas.microsoft.com/office/drawing/2014/main" xmlns="" val="2790121400"/>
                  </a:ext>
                </a:extLst>
              </a:tr>
              <a:tr h="423380">
                <a:tc>
                  <a:txBody>
                    <a:bodyPr/>
                    <a:lstStyle/>
                    <a:p>
                      <a:r>
                        <a:rPr lang="en-US" sz="2400" dirty="0"/>
                        <a:t>Forests, </a:t>
                      </a:r>
                      <a:r>
                        <a:rPr lang="en-US" sz="2400" dirty="0" err="1"/>
                        <a:t>CCS+Bioenergy</a:t>
                      </a:r>
                      <a:endParaRPr lang="en-US" sz="2400" dirty="0"/>
                    </a:p>
                  </a:txBody>
                  <a:tcPr/>
                </a:tc>
                <a:tc>
                  <a:txBody>
                    <a:bodyPr/>
                    <a:lstStyle/>
                    <a:p>
                      <a:r>
                        <a:rPr lang="en-US" sz="2400" dirty="0"/>
                        <a:t>+348 GT</a:t>
                      </a:r>
                    </a:p>
                  </a:txBody>
                  <a:tcPr/>
                </a:tc>
                <a:tc>
                  <a:txBody>
                    <a:bodyPr/>
                    <a:lstStyle/>
                    <a:p>
                      <a:r>
                        <a:rPr lang="en-US" sz="2400" dirty="0"/>
                        <a:t>+151 GT</a:t>
                      </a:r>
                    </a:p>
                  </a:txBody>
                  <a:tcPr/>
                </a:tc>
                <a:extLst>
                  <a:ext uri="{0D108BD9-81ED-4DB2-BD59-A6C34878D82A}">
                    <a16:rowId xmlns:a16="http://schemas.microsoft.com/office/drawing/2014/main" xmlns="" val="4279822122"/>
                  </a:ext>
                </a:extLst>
              </a:tr>
            </a:tbl>
          </a:graphicData>
        </a:graphic>
      </p:graphicFrame>
      <p:pic>
        <p:nvPicPr>
          <p:cNvPr id="5" name="Picture 4">
            <a:extLst>
              <a:ext uri="{FF2B5EF4-FFF2-40B4-BE49-F238E27FC236}">
                <a16:creationId xmlns:a16="http://schemas.microsoft.com/office/drawing/2014/main" xmlns="" id="{CC5C4669-2D71-5041-8A75-5DA5317CD325}"/>
              </a:ext>
            </a:extLst>
          </p:cNvPr>
          <p:cNvPicPr>
            <a:picLocks noChangeAspect="1"/>
          </p:cNvPicPr>
          <p:nvPr/>
        </p:nvPicPr>
        <p:blipFill>
          <a:blip r:embed="rId2"/>
          <a:stretch>
            <a:fillRect/>
          </a:stretch>
        </p:blipFill>
        <p:spPr>
          <a:xfrm>
            <a:off x="7744211" y="1740553"/>
            <a:ext cx="4036310" cy="2095955"/>
          </a:xfrm>
          <a:prstGeom prst="rect">
            <a:avLst/>
          </a:prstGeom>
        </p:spPr>
      </p:pic>
      <p:pic>
        <p:nvPicPr>
          <p:cNvPr id="6" name="Picture 5">
            <a:extLst>
              <a:ext uri="{FF2B5EF4-FFF2-40B4-BE49-F238E27FC236}">
                <a16:creationId xmlns:a16="http://schemas.microsoft.com/office/drawing/2014/main" xmlns="" id="{0D862E63-A0D7-8747-A1BF-5D77F78028F5}"/>
              </a:ext>
            </a:extLst>
          </p:cNvPr>
          <p:cNvPicPr>
            <a:picLocks noChangeAspect="1"/>
          </p:cNvPicPr>
          <p:nvPr/>
        </p:nvPicPr>
        <p:blipFill>
          <a:blip r:embed="rId3"/>
          <a:stretch>
            <a:fillRect/>
          </a:stretch>
        </p:blipFill>
        <p:spPr>
          <a:xfrm>
            <a:off x="7744211" y="4130922"/>
            <a:ext cx="4043352" cy="2122760"/>
          </a:xfrm>
          <a:prstGeom prst="rect">
            <a:avLst/>
          </a:prstGeom>
        </p:spPr>
      </p:pic>
    </p:spTree>
    <p:extLst>
      <p:ext uri="{BB962C8B-B14F-4D97-AF65-F5344CB8AC3E}">
        <p14:creationId xmlns:p14="http://schemas.microsoft.com/office/powerpoint/2010/main" val="1868385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9F5D9A97-6341-8D49-9094-C6E5EDA72968}"/>
              </a:ext>
            </a:extLst>
          </p:cNvPr>
          <p:cNvSpPr>
            <a:spLocks noGrp="1"/>
          </p:cNvSpPr>
          <p:nvPr>
            <p:ph idx="1"/>
          </p:nvPr>
        </p:nvSpPr>
        <p:spPr>
          <a:xfrm>
            <a:off x="537396" y="1791519"/>
            <a:ext cx="5679534" cy="4532644"/>
          </a:xfrm>
        </p:spPr>
        <p:txBody>
          <a:bodyPr>
            <a:normAutofit/>
          </a:bodyPr>
          <a:lstStyle/>
          <a:p>
            <a:pPr marL="0" indent="0">
              <a:buNone/>
            </a:pPr>
            <a:r>
              <a:rPr lang="en-US" sz="2800" dirty="0">
                <a:latin typeface="+mn-lt"/>
              </a:rPr>
              <a:t>How should make those steep reductions in emissions?</a:t>
            </a:r>
          </a:p>
          <a:p>
            <a:r>
              <a:rPr lang="en-US" sz="2800" dirty="0">
                <a:latin typeface="+mn-lt"/>
              </a:rPr>
              <a:t>Equal (50%) percent?</a:t>
            </a:r>
          </a:p>
          <a:p>
            <a:r>
              <a:rPr lang="en-US" sz="2800" dirty="0">
                <a:latin typeface="+mn-lt"/>
              </a:rPr>
              <a:t>Greater reductions for larger historical or per capita emitters (such as USA)?</a:t>
            </a:r>
          </a:p>
        </p:txBody>
      </p:sp>
      <p:sp>
        <p:nvSpPr>
          <p:cNvPr id="4" name="Title 3">
            <a:extLst>
              <a:ext uri="{FF2B5EF4-FFF2-40B4-BE49-F238E27FC236}">
                <a16:creationId xmlns:a16="http://schemas.microsoft.com/office/drawing/2014/main" xmlns="" id="{C38B3F15-BBC9-394B-B1EC-8E3754C635A3}"/>
              </a:ext>
            </a:extLst>
          </p:cNvPr>
          <p:cNvSpPr>
            <a:spLocks noGrp="1"/>
          </p:cNvSpPr>
          <p:nvPr>
            <p:ph type="title"/>
          </p:nvPr>
        </p:nvSpPr>
        <p:spPr>
          <a:xfrm>
            <a:off x="719152" y="960656"/>
            <a:ext cx="10972800" cy="469231"/>
          </a:xfrm>
        </p:spPr>
        <p:txBody>
          <a:bodyPr>
            <a:normAutofit fontScale="90000"/>
          </a:bodyPr>
          <a:lstStyle/>
          <a:p>
            <a:r>
              <a:rPr lang="en-US" b="1" i="1" dirty="0">
                <a:solidFill>
                  <a:srgbClr val="FF0000"/>
                </a:solidFill>
              </a:rPr>
              <a:t>IPCC did not address equity in reducing emissions…</a:t>
            </a:r>
          </a:p>
        </p:txBody>
      </p:sp>
      <p:sp>
        <p:nvSpPr>
          <p:cNvPr id="7" name="Rectangle 6">
            <a:extLst>
              <a:ext uri="{FF2B5EF4-FFF2-40B4-BE49-F238E27FC236}">
                <a16:creationId xmlns:a16="http://schemas.microsoft.com/office/drawing/2014/main" xmlns="" id="{CA3EBC77-523D-D445-AF7F-FE7A6310A520}"/>
              </a:ext>
            </a:extLst>
          </p:cNvPr>
          <p:cNvSpPr/>
          <p:nvPr/>
        </p:nvSpPr>
        <p:spPr>
          <a:xfrm>
            <a:off x="6648517" y="5762808"/>
            <a:ext cx="5543483" cy="369332"/>
          </a:xfrm>
          <a:prstGeom prst="rect">
            <a:avLst/>
          </a:prstGeom>
        </p:spPr>
        <p:txBody>
          <a:bodyPr wrap="square">
            <a:spAutoFit/>
          </a:bodyPr>
          <a:lstStyle/>
          <a:p>
            <a:r>
              <a:rPr lang="en-US" sz="900" dirty="0"/>
              <a:t>Holz, C., </a:t>
            </a:r>
            <a:r>
              <a:rPr lang="en-US" sz="900" dirty="0" err="1"/>
              <a:t>Kartha</a:t>
            </a:r>
            <a:r>
              <a:rPr lang="en-US" sz="900" dirty="0"/>
              <a:t>, S. and </a:t>
            </a:r>
            <a:r>
              <a:rPr lang="en-US" sz="900" dirty="0" err="1"/>
              <a:t>Athanasiou</a:t>
            </a:r>
            <a:r>
              <a:rPr lang="en-US" sz="900" dirty="0"/>
              <a:t>, T., 2018. Fairly sharing 1.5: National fair shares of a 1.5 C-compliant global mitigation effort. International Environmental Agreements: Politics, Law and Economics, 18(1), pp.117-134.</a:t>
            </a:r>
          </a:p>
        </p:txBody>
      </p:sp>
      <p:grpSp>
        <p:nvGrpSpPr>
          <p:cNvPr id="11" name="Group 10">
            <a:extLst>
              <a:ext uri="{FF2B5EF4-FFF2-40B4-BE49-F238E27FC236}">
                <a16:creationId xmlns:a16="http://schemas.microsoft.com/office/drawing/2014/main" xmlns="" id="{E16B34F8-FE31-0D4A-B69E-90B3C06F69D1}"/>
              </a:ext>
            </a:extLst>
          </p:cNvPr>
          <p:cNvGrpSpPr/>
          <p:nvPr/>
        </p:nvGrpSpPr>
        <p:grpSpPr>
          <a:xfrm>
            <a:off x="6882527" y="1791519"/>
            <a:ext cx="4455641" cy="3753598"/>
            <a:chOff x="4206725" y="1575672"/>
            <a:chExt cx="5318868" cy="4680000"/>
          </a:xfrm>
        </p:grpSpPr>
        <p:pic>
          <p:nvPicPr>
            <p:cNvPr id="9" name="Picture Placeholder 3">
              <a:extLst>
                <a:ext uri="{FF2B5EF4-FFF2-40B4-BE49-F238E27FC236}">
                  <a16:creationId xmlns:a16="http://schemas.microsoft.com/office/drawing/2014/main" xmlns="" id="{61A41DF8-F223-5441-9DF5-890D90ECF66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06725" y="1575673"/>
              <a:ext cx="3565675" cy="4679999"/>
            </a:xfrm>
            <a:prstGeom prst="rect">
              <a:avLst/>
            </a:prstGeom>
          </p:spPr>
        </p:pic>
        <p:pic>
          <p:nvPicPr>
            <p:cNvPr id="10" name="Picture Placeholder 3">
              <a:extLst>
                <a:ext uri="{FF2B5EF4-FFF2-40B4-BE49-F238E27FC236}">
                  <a16:creationId xmlns:a16="http://schemas.microsoft.com/office/drawing/2014/main" xmlns="" id="{D877A492-C4FB-4945-89BA-4BFF3FB282E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72400" y="1575672"/>
              <a:ext cx="1753193" cy="4679999"/>
            </a:xfrm>
            <a:prstGeom prst="rect">
              <a:avLst/>
            </a:prstGeom>
          </p:spPr>
        </p:pic>
      </p:grpSp>
      <p:sp>
        <p:nvSpPr>
          <p:cNvPr id="12" name="TextBox 11">
            <a:extLst>
              <a:ext uri="{FF2B5EF4-FFF2-40B4-BE49-F238E27FC236}">
                <a16:creationId xmlns:a16="http://schemas.microsoft.com/office/drawing/2014/main" xmlns="" id="{BAF4849D-FCFB-6743-9758-B6B6AECB4064}"/>
              </a:ext>
            </a:extLst>
          </p:cNvPr>
          <p:cNvSpPr txBox="1"/>
          <p:nvPr/>
        </p:nvSpPr>
        <p:spPr>
          <a:xfrm>
            <a:off x="10418115" y="4586462"/>
            <a:ext cx="789640" cy="369332"/>
          </a:xfrm>
          <a:prstGeom prst="rect">
            <a:avLst/>
          </a:prstGeom>
          <a:noFill/>
        </p:spPr>
        <p:txBody>
          <a:bodyPr wrap="none" rtlCol="0">
            <a:spAutoFit/>
          </a:bodyPr>
          <a:lstStyle/>
          <a:p>
            <a:r>
              <a:rPr lang="en-US" dirty="0">
                <a:solidFill>
                  <a:schemeClr val="accent6">
                    <a:lumMod val="60000"/>
                    <a:lumOff val="40000"/>
                  </a:schemeClr>
                </a:solidFill>
              </a:rPr>
              <a:t>7.5 t/c</a:t>
            </a:r>
          </a:p>
        </p:txBody>
      </p:sp>
      <p:sp>
        <p:nvSpPr>
          <p:cNvPr id="13" name="TextBox 12">
            <a:extLst>
              <a:ext uri="{FF2B5EF4-FFF2-40B4-BE49-F238E27FC236}">
                <a16:creationId xmlns:a16="http://schemas.microsoft.com/office/drawing/2014/main" xmlns="" id="{44BA3900-8E51-5548-9054-BA8DDAB93D0B}"/>
              </a:ext>
            </a:extLst>
          </p:cNvPr>
          <p:cNvSpPr txBox="1"/>
          <p:nvPr/>
        </p:nvSpPr>
        <p:spPr>
          <a:xfrm>
            <a:off x="10418115" y="3292710"/>
            <a:ext cx="789640" cy="369332"/>
          </a:xfrm>
          <a:prstGeom prst="rect">
            <a:avLst/>
          </a:prstGeom>
          <a:noFill/>
        </p:spPr>
        <p:txBody>
          <a:bodyPr wrap="none" rtlCol="0">
            <a:spAutoFit/>
          </a:bodyPr>
          <a:lstStyle/>
          <a:p>
            <a:r>
              <a:rPr lang="en-US" dirty="0">
                <a:solidFill>
                  <a:srgbClr val="7030A0"/>
                </a:solidFill>
              </a:rPr>
              <a:t>1.7 t/c</a:t>
            </a:r>
          </a:p>
        </p:txBody>
      </p:sp>
      <p:sp>
        <p:nvSpPr>
          <p:cNvPr id="14" name="TextBox 13">
            <a:extLst>
              <a:ext uri="{FF2B5EF4-FFF2-40B4-BE49-F238E27FC236}">
                <a16:creationId xmlns:a16="http://schemas.microsoft.com/office/drawing/2014/main" xmlns="" id="{CC5FFEC3-23FA-224E-8C13-4C435504CE59}"/>
              </a:ext>
            </a:extLst>
          </p:cNvPr>
          <p:cNvSpPr txBox="1"/>
          <p:nvPr/>
        </p:nvSpPr>
        <p:spPr>
          <a:xfrm>
            <a:off x="10301097" y="4095173"/>
            <a:ext cx="906658" cy="369332"/>
          </a:xfrm>
          <a:prstGeom prst="rect">
            <a:avLst/>
          </a:prstGeom>
          <a:noFill/>
        </p:spPr>
        <p:txBody>
          <a:bodyPr wrap="none" rtlCol="0">
            <a:spAutoFit/>
          </a:bodyPr>
          <a:lstStyle/>
          <a:p>
            <a:r>
              <a:rPr lang="en-US" dirty="0">
                <a:solidFill>
                  <a:schemeClr val="accent3">
                    <a:lumMod val="60000"/>
                    <a:lumOff val="40000"/>
                  </a:schemeClr>
                </a:solidFill>
              </a:rPr>
              <a:t>16.5 t/c</a:t>
            </a:r>
          </a:p>
        </p:txBody>
      </p:sp>
      <p:sp>
        <p:nvSpPr>
          <p:cNvPr id="15" name="TextBox 14">
            <a:extLst>
              <a:ext uri="{FF2B5EF4-FFF2-40B4-BE49-F238E27FC236}">
                <a16:creationId xmlns:a16="http://schemas.microsoft.com/office/drawing/2014/main" xmlns="" id="{550817D7-77A4-5242-85ED-0FB409601424}"/>
              </a:ext>
            </a:extLst>
          </p:cNvPr>
          <p:cNvSpPr txBox="1"/>
          <p:nvPr/>
        </p:nvSpPr>
        <p:spPr>
          <a:xfrm>
            <a:off x="10418115" y="3693941"/>
            <a:ext cx="789640" cy="369332"/>
          </a:xfrm>
          <a:prstGeom prst="rect">
            <a:avLst/>
          </a:prstGeom>
          <a:noFill/>
        </p:spPr>
        <p:txBody>
          <a:bodyPr wrap="none" rtlCol="0">
            <a:spAutoFit/>
          </a:bodyPr>
          <a:lstStyle/>
          <a:p>
            <a:r>
              <a:rPr lang="en-US" dirty="0">
                <a:solidFill>
                  <a:schemeClr val="tx2">
                    <a:lumMod val="60000"/>
                    <a:lumOff val="40000"/>
                  </a:schemeClr>
                </a:solidFill>
              </a:rPr>
              <a:t>6.4 t/c</a:t>
            </a:r>
          </a:p>
        </p:txBody>
      </p:sp>
    </p:spTree>
    <p:extLst>
      <p:ext uri="{BB962C8B-B14F-4D97-AF65-F5344CB8AC3E}">
        <p14:creationId xmlns:p14="http://schemas.microsoft.com/office/powerpoint/2010/main" val="343379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14B0D9-1DA9-F749-BA75-736C0F241951}"/>
              </a:ext>
            </a:extLst>
          </p:cNvPr>
          <p:cNvSpPr>
            <a:spLocks noGrp="1"/>
          </p:cNvSpPr>
          <p:nvPr>
            <p:ph type="title" idx="4294967295"/>
          </p:nvPr>
        </p:nvSpPr>
        <p:spPr>
          <a:xfrm>
            <a:off x="1723283" y="826282"/>
            <a:ext cx="7772400" cy="304823"/>
          </a:xfrm>
        </p:spPr>
        <p:txBody>
          <a:bodyPr>
            <a:noAutofit/>
          </a:bodyPr>
          <a:lstStyle/>
          <a:p>
            <a:r>
              <a:rPr lang="en-US" sz="3600" b="1" dirty="0">
                <a:solidFill>
                  <a:srgbClr val="FF0000"/>
                </a:solidFill>
              </a:rPr>
              <a:t>The longer we wait…. </a:t>
            </a:r>
          </a:p>
        </p:txBody>
      </p:sp>
      <p:sp>
        <p:nvSpPr>
          <p:cNvPr id="3" name="Content Placeholder 2">
            <a:extLst>
              <a:ext uri="{FF2B5EF4-FFF2-40B4-BE49-F238E27FC236}">
                <a16:creationId xmlns:a16="http://schemas.microsoft.com/office/drawing/2014/main" xmlns="" id="{7E13A274-C4DA-8749-944B-78674D27B9B1}"/>
              </a:ext>
            </a:extLst>
          </p:cNvPr>
          <p:cNvSpPr>
            <a:spLocks noGrp="1"/>
          </p:cNvSpPr>
          <p:nvPr>
            <p:ph idx="1"/>
          </p:nvPr>
        </p:nvSpPr>
        <p:spPr>
          <a:xfrm>
            <a:off x="433136" y="1261677"/>
            <a:ext cx="10956759" cy="3972059"/>
          </a:xfrm>
        </p:spPr>
        <p:txBody>
          <a:bodyPr>
            <a:normAutofit lnSpcReduction="10000"/>
          </a:bodyPr>
          <a:lstStyle/>
          <a:p>
            <a:pPr lvl="1"/>
            <a:endParaRPr lang="en-US" sz="3200" dirty="0"/>
          </a:p>
          <a:p>
            <a:pPr lvl="1"/>
            <a:r>
              <a:rPr lang="en-US" sz="3200" dirty="0"/>
              <a:t>Larger and faster reductions will need to be made</a:t>
            </a:r>
          </a:p>
          <a:p>
            <a:pPr lvl="1"/>
            <a:r>
              <a:rPr lang="en-US" sz="3200" dirty="0"/>
              <a:t>We rely more on bioenergy and CCS</a:t>
            </a:r>
          </a:p>
          <a:p>
            <a:pPr lvl="1"/>
            <a:r>
              <a:rPr lang="en-US" sz="3200" dirty="0"/>
              <a:t>Higher the risk of temperature overshoot and associated impacts</a:t>
            </a:r>
          </a:p>
          <a:p>
            <a:pPr lvl="1"/>
            <a:r>
              <a:rPr lang="en-US" sz="3200" dirty="0"/>
              <a:t>Adaptation will be more difficult</a:t>
            </a:r>
          </a:p>
          <a:p>
            <a:pPr lvl="1"/>
            <a:r>
              <a:rPr lang="en-US" sz="3200" dirty="0"/>
              <a:t>We will undermine the SDGs</a:t>
            </a:r>
          </a:p>
        </p:txBody>
      </p:sp>
    </p:spTree>
    <p:extLst>
      <p:ext uri="{BB962C8B-B14F-4D97-AF65-F5344CB8AC3E}">
        <p14:creationId xmlns:p14="http://schemas.microsoft.com/office/powerpoint/2010/main" val="2116631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01BF0A04-BF4D-5E48-87B6-A6E41F34CB60}"/>
              </a:ext>
            </a:extLst>
          </p:cNvPr>
          <p:cNvSpPr>
            <a:spLocks noGrp="1"/>
          </p:cNvSpPr>
          <p:nvPr>
            <p:ph idx="1"/>
          </p:nvPr>
        </p:nvSpPr>
        <p:spPr>
          <a:xfrm>
            <a:off x="291150" y="1034049"/>
            <a:ext cx="10363200" cy="4693920"/>
          </a:xfrm>
        </p:spPr>
        <p:txBody>
          <a:bodyPr>
            <a:normAutofit/>
          </a:bodyPr>
          <a:lstStyle/>
          <a:p>
            <a:pPr lvl="1"/>
            <a:r>
              <a:rPr lang="en-US" sz="2400" dirty="0" smtClean="0"/>
              <a:t>Mostly </a:t>
            </a:r>
            <a:r>
              <a:rPr lang="en-US" sz="2400" dirty="0"/>
              <a:t>volunteers, nominated by governments</a:t>
            </a:r>
          </a:p>
          <a:p>
            <a:pPr lvl="1"/>
            <a:r>
              <a:rPr lang="en-US" sz="2400" dirty="0"/>
              <a:t>Have produced regular Assessment Reports since 1990 from three working groups (Science, Impacts and Adaptation, Mitigation) as well as Special Reports on particular topics such as Oceans and Land</a:t>
            </a:r>
          </a:p>
          <a:p>
            <a:pPr lvl="1"/>
            <a:r>
              <a:rPr lang="en-US" sz="2400" dirty="0"/>
              <a:t>Reports are summaries of published research </a:t>
            </a:r>
          </a:p>
          <a:p>
            <a:pPr lvl="1"/>
            <a:r>
              <a:rPr lang="en-US" sz="2400" dirty="0"/>
              <a:t>Received the Nobel Peace Prize in 2007 </a:t>
            </a:r>
          </a:p>
          <a:p>
            <a:pPr lvl="1"/>
            <a:endParaRPr lang="en-US" sz="2400" dirty="0"/>
          </a:p>
        </p:txBody>
      </p:sp>
      <p:sp>
        <p:nvSpPr>
          <p:cNvPr id="2" name="TextBox 1"/>
          <p:cNvSpPr txBox="1"/>
          <p:nvPr/>
        </p:nvSpPr>
        <p:spPr>
          <a:xfrm>
            <a:off x="817123" y="326163"/>
            <a:ext cx="1409360" cy="707886"/>
          </a:xfrm>
          <a:prstGeom prst="rect">
            <a:avLst/>
          </a:prstGeom>
          <a:noFill/>
        </p:spPr>
        <p:txBody>
          <a:bodyPr wrap="none" rtlCol="0">
            <a:spAutoFit/>
          </a:bodyPr>
          <a:lstStyle/>
          <a:p>
            <a:r>
              <a:rPr lang="en-US" sz="4000" i="1" dirty="0" smtClean="0">
                <a:latin typeface="Helvetica" panose="020B0604020202020204" pitchFamily="34" charset="0"/>
                <a:cs typeface="Helvetica" panose="020B0604020202020204" pitchFamily="34" charset="0"/>
              </a:rPr>
              <a:t>IPCC</a:t>
            </a:r>
            <a:endParaRPr lang="en-US" sz="4000" i="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7834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1093753-8515-6E46-A48F-156642E28284}"/>
              </a:ext>
            </a:extLst>
          </p:cNvPr>
          <p:cNvPicPr>
            <a:picLocks noChangeAspect="1"/>
          </p:cNvPicPr>
          <p:nvPr/>
        </p:nvPicPr>
        <p:blipFill>
          <a:blip r:embed="rId2"/>
          <a:stretch>
            <a:fillRect/>
          </a:stretch>
        </p:blipFill>
        <p:spPr>
          <a:xfrm>
            <a:off x="2770632" y="2600932"/>
            <a:ext cx="6108192" cy="4072128"/>
          </a:xfrm>
          <a:prstGeom prst="rect">
            <a:avLst/>
          </a:prstGeom>
        </p:spPr>
      </p:pic>
      <p:sp>
        <p:nvSpPr>
          <p:cNvPr id="2" name="TextBox 1"/>
          <p:cNvSpPr txBox="1"/>
          <p:nvPr/>
        </p:nvSpPr>
        <p:spPr>
          <a:xfrm>
            <a:off x="0" y="658368"/>
            <a:ext cx="12070080" cy="2308324"/>
          </a:xfrm>
          <a:prstGeom prst="rect">
            <a:avLst/>
          </a:prstGeom>
          <a:solidFill>
            <a:schemeClr val="bg1"/>
          </a:solidFill>
        </p:spPr>
        <p:txBody>
          <a:bodyPr wrap="square" rtlCol="0">
            <a:spAutoFit/>
          </a:bodyPr>
          <a:lstStyle/>
          <a:p>
            <a:r>
              <a:rPr lang="en-US" b="1" dirty="0" smtClean="0"/>
              <a:t>Working Group I : The Physical </a:t>
            </a:r>
            <a:r>
              <a:rPr lang="en-US" b="1" dirty="0"/>
              <a:t>Science Basis. </a:t>
            </a:r>
            <a:r>
              <a:rPr lang="en-US" dirty="0"/>
              <a:t>Working Group </a:t>
            </a:r>
            <a:r>
              <a:rPr lang="en-US" dirty="0" smtClean="0"/>
              <a:t>I examines </a:t>
            </a:r>
            <a:r>
              <a:rPr lang="en-US" dirty="0"/>
              <a:t>the physical science underpinning past, present, and future climate change.</a:t>
            </a:r>
          </a:p>
          <a:p>
            <a:endParaRPr lang="en-US" dirty="0" smtClean="0"/>
          </a:p>
          <a:p>
            <a:r>
              <a:rPr lang="en-US" b="1" dirty="0"/>
              <a:t>Working Group II : Impacts, Adaptation and </a:t>
            </a:r>
            <a:r>
              <a:rPr lang="en-US" b="1" dirty="0" smtClean="0"/>
              <a:t>Vulnerability. </a:t>
            </a:r>
            <a:r>
              <a:rPr lang="en-US" dirty="0"/>
              <a:t>Working Group II assesses the vulnerability of socio-economic and natural systems to climate change, negative and positive consequences of climate change and options for adapting to it.</a:t>
            </a:r>
          </a:p>
          <a:p>
            <a:endParaRPr lang="en-US" dirty="0" smtClean="0"/>
          </a:p>
          <a:p>
            <a:r>
              <a:rPr lang="en-US" b="1" dirty="0" smtClean="0"/>
              <a:t>Working Group III </a:t>
            </a:r>
            <a:r>
              <a:rPr lang="en-US" b="1" dirty="0"/>
              <a:t>: Mitigation of Climate Change. </a:t>
            </a:r>
            <a:r>
              <a:rPr lang="en-US" dirty="0" smtClean="0"/>
              <a:t>Working Group III focuses </a:t>
            </a:r>
            <a:r>
              <a:rPr lang="en-US" dirty="0"/>
              <a:t>on climate change mitigation, assessing methods for reducing greenhouse gas emissions, and removing greenhouse gases from the atmosphere.</a:t>
            </a:r>
          </a:p>
        </p:txBody>
      </p:sp>
      <p:sp>
        <p:nvSpPr>
          <p:cNvPr id="3" name="TextBox 2"/>
          <p:cNvSpPr txBox="1"/>
          <p:nvPr/>
        </p:nvSpPr>
        <p:spPr>
          <a:xfrm>
            <a:off x="3616204" y="62222"/>
            <a:ext cx="4837671" cy="646331"/>
          </a:xfrm>
          <a:prstGeom prst="rect">
            <a:avLst/>
          </a:prstGeom>
          <a:noFill/>
        </p:spPr>
        <p:txBody>
          <a:bodyPr wrap="none" rtlCol="0">
            <a:spAutoFit/>
          </a:bodyPr>
          <a:lstStyle/>
          <a:p>
            <a:r>
              <a:rPr lang="en-US" sz="3600" b="1" dirty="0" smtClean="0">
                <a:solidFill>
                  <a:srgbClr val="FF0000"/>
                </a:solidFill>
              </a:rPr>
              <a:t>IPCC WORKING GROUPS</a:t>
            </a:r>
            <a:endParaRPr lang="en-US" sz="3600" b="1" dirty="0">
              <a:solidFill>
                <a:srgbClr val="FF0000"/>
              </a:solidFill>
            </a:endParaRPr>
          </a:p>
        </p:txBody>
      </p:sp>
    </p:spTree>
    <p:extLst>
      <p:ext uri="{BB962C8B-B14F-4D97-AF65-F5344CB8AC3E}">
        <p14:creationId xmlns:p14="http://schemas.microsoft.com/office/powerpoint/2010/main" val="4145682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07ED4D2A-E66E-4C47-B79C-DBCEF72306A1}"/>
              </a:ext>
            </a:extLst>
          </p:cNvPr>
          <p:cNvSpPr>
            <a:spLocks noGrp="1"/>
          </p:cNvSpPr>
          <p:nvPr>
            <p:ph idx="1"/>
          </p:nvPr>
        </p:nvSpPr>
        <p:spPr/>
        <p:txBody>
          <a:bodyPr>
            <a:normAutofit/>
          </a:bodyPr>
          <a:lstStyle/>
          <a:p>
            <a:r>
              <a:rPr lang="en-US" sz="2800" dirty="0">
                <a:latin typeface="+mn-lt"/>
              </a:rPr>
              <a:t>United Nations convention signed in 1992 to reduce risks of dangerous anthropogenic climate change</a:t>
            </a:r>
          </a:p>
          <a:p>
            <a:r>
              <a:rPr lang="en-US" sz="2800" dirty="0">
                <a:latin typeface="+mn-lt"/>
              </a:rPr>
              <a:t>Political process between countries who meet regularly to negotiate policies to reduce emissions (mitigation), adapt to warming, climate finance etc. </a:t>
            </a:r>
          </a:p>
          <a:p>
            <a:r>
              <a:rPr lang="en-US" sz="2800" dirty="0">
                <a:latin typeface="+mn-lt"/>
              </a:rPr>
              <a:t>Benchmark agreements include </a:t>
            </a:r>
            <a:r>
              <a:rPr lang="en-US" sz="2800" i="1" dirty="0">
                <a:latin typeface="+mn-lt"/>
              </a:rPr>
              <a:t>Kyoto protocol </a:t>
            </a:r>
            <a:r>
              <a:rPr lang="en-US" sz="2800" dirty="0">
                <a:latin typeface="+mn-lt"/>
              </a:rPr>
              <a:t>in 1997 and </a:t>
            </a:r>
            <a:r>
              <a:rPr lang="en-US" sz="2800" i="1" dirty="0">
                <a:latin typeface="+mn-lt"/>
              </a:rPr>
              <a:t>Paris agreement</a:t>
            </a:r>
            <a:r>
              <a:rPr lang="en-US" sz="2800" dirty="0">
                <a:latin typeface="+mn-lt"/>
              </a:rPr>
              <a:t> in 2015</a:t>
            </a:r>
          </a:p>
          <a:p>
            <a:pPr marL="0" indent="0">
              <a:buNone/>
            </a:pPr>
            <a:endParaRPr lang="en-US" sz="2800" dirty="0">
              <a:latin typeface="+mn-lt"/>
            </a:endParaRPr>
          </a:p>
          <a:p>
            <a:endParaRPr lang="en-US" sz="2800" dirty="0">
              <a:latin typeface="+mn-lt"/>
            </a:endParaRPr>
          </a:p>
        </p:txBody>
      </p:sp>
      <p:sp>
        <p:nvSpPr>
          <p:cNvPr id="3" name="Title 2">
            <a:extLst>
              <a:ext uri="{FF2B5EF4-FFF2-40B4-BE49-F238E27FC236}">
                <a16:creationId xmlns:a16="http://schemas.microsoft.com/office/drawing/2014/main" xmlns="" id="{E4977B0E-6D00-B44F-8466-354E255AF9FD}"/>
              </a:ext>
            </a:extLst>
          </p:cNvPr>
          <p:cNvSpPr>
            <a:spLocks noGrp="1"/>
          </p:cNvSpPr>
          <p:nvPr>
            <p:ph type="title"/>
          </p:nvPr>
        </p:nvSpPr>
        <p:spPr/>
        <p:txBody>
          <a:bodyPr/>
          <a:lstStyle/>
          <a:p>
            <a:r>
              <a:rPr lang="en-US" b="1" dirty="0">
                <a:solidFill>
                  <a:srgbClr val="FF0000"/>
                </a:solidFill>
                <a:latin typeface="+mn-lt"/>
              </a:rPr>
              <a:t>UNFCCC (UN Framework Convention on Climate Change)</a:t>
            </a:r>
          </a:p>
        </p:txBody>
      </p:sp>
    </p:spTree>
    <p:extLst>
      <p:ext uri="{BB962C8B-B14F-4D97-AF65-F5344CB8AC3E}">
        <p14:creationId xmlns:p14="http://schemas.microsoft.com/office/powerpoint/2010/main" val="1283836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772929" y="403654"/>
            <a:ext cx="4054636" cy="707886"/>
          </a:xfrm>
          <a:prstGeom prst="rect">
            <a:avLst/>
          </a:prstGeom>
          <a:noFill/>
        </p:spPr>
        <p:txBody>
          <a:bodyPr wrap="none" rtlCol="0">
            <a:spAutoFit/>
          </a:bodyPr>
          <a:lstStyle/>
          <a:p>
            <a:r>
              <a:rPr lang="en-US" sz="4000" b="1" dirty="0" smtClean="0">
                <a:solidFill>
                  <a:srgbClr val="FF0000"/>
                </a:solidFill>
              </a:rPr>
              <a:t>KYOTO PROTOCOL</a:t>
            </a:r>
            <a:endParaRPr lang="en-US" sz="4000" b="1" dirty="0">
              <a:solidFill>
                <a:srgbClr val="FF0000"/>
              </a:solidFill>
            </a:endParaRPr>
          </a:p>
        </p:txBody>
      </p:sp>
      <p:sp>
        <p:nvSpPr>
          <p:cNvPr id="5" name="TextBox 4"/>
          <p:cNvSpPr txBox="1"/>
          <p:nvPr/>
        </p:nvSpPr>
        <p:spPr>
          <a:xfrm>
            <a:off x="576649" y="1664043"/>
            <a:ext cx="11178746"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International treaty which extends the 1992 United Nations Framework Convention on Climate Change (UNFCCC) that commits state parties to reduce greenhouse gas emissions, based on the scientific consensus that:</a:t>
            </a:r>
          </a:p>
          <a:p>
            <a:pPr lvl="2"/>
            <a:r>
              <a:rPr lang="en-US" dirty="0" smtClean="0"/>
              <a:t>(part one) global warming is occurring and</a:t>
            </a:r>
          </a:p>
          <a:p>
            <a:pPr lvl="2"/>
            <a:r>
              <a:rPr lang="en-US" dirty="0" smtClean="0"/>
              <a:t>(part two) it is extremely likely that human-made CO2 emissions have predominantly caused it.</a:t>
            </a:r>
          </a:p>
        </p:txBody>
      </p:sp>
      <p:sp>
        <p:nvSpPr>
          <p:cNvPr id="6" name="TextBox 5"/>
          <p:cNvSpPr txBox="1"/>
          <p:nvPr/>
        </p:nvSpPr>
        <p:spPr>
          <a:xfrm>
            <a:off x="576649" y="3352800"/>
            <a:ext cx="4846455"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t>adopted in Kyoto, Japan on 11 December 1997</a:t>
            </a:r>
          </a:p>
          <a:p>
            <a:pPr marL="285750" indent="-285750">
              <a:buFont typeface="Arial" panose="020B0604020202020204" pitchFamily="34" charset="0"/>
              <a:buChar char="•"/>
            </a:pPr>
            <a:r>
              <a:rPr lang="en-US" dirty="0" smtClean="0"/>
              <a:t>entered into force on 16 February 2005. </a:t>
            </a:r>
            <a:endParaRPr lang="en-US" dirty="0"/>
          </a:p>
        </p:txBody>
      </p:sp>
      <p:pic>
        <p:nvPicPr>
          <p:cNvPr id="7" name="Picture 6"/>
          <p:cNvPicPr>
            <a:picLocks noChangeAspect="1"/>
          </p:cNvPicPr>
          <p:nvPr/>
        </p:nvPicPr>
        <p:blipFill>
          <a:blip r:embed="rId2"/>
          <a:stretch>
            <a:fillRect/>
          </a:stretch>
        </p:blipFill>
        <p:spPr>
          <a:xfrm>
            <a:off x="5572383" y="2959057"/>
            <a:ext cx="6286500" cy="3724275"/>
          </a:xfrm>
          <a:prstGeom prst="rect">
            <a:avLst/>
          </a:prstGeom>
        </p:spPr>
      </p:pic>
    </p:spTree>
    <p:extLst>
      <p:ext uri="{BB962C8B-B14F-4D97-AF65-F5344CB8AC3E}">
        <p14:creationId xmlns:p14="http://schemas.microsoft.com/office/powerpoint/2010/main" val="4162894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48915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3334" y="67898"/>
            <a:ext cx="9519120" cy="6696530"/>
          </a:xfrm>
          <a:prstGeom prst="rect">
            <a:avLst/>
          </a:prstGeom>
        </p:spPr>
      </p:pic>
    </p:spTree>
    <p:extLst>
      <p:ext uri="{BB962C8B-B14F-4D97-AF65-F5344CB8AC3E}">
        <p14:creationId xmlns:p14="http://schemas.microsoft.com/office/powerpoint/2010/main" val="1065725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264" y="649885"/>
            <a:ext cx="6096000" cy="1969770"/>
          </a:xfrm>
          <a:prstGeom prst="rect">
            <a:avLst/>
          </a:prstGeom>
        </p:spPr>
        <p:txBody>
          <a:bodyPr>
            <a:spAutoFit/>
          </a:bodyPr>
          <a:lstStyle/>
          <a:p>
            <a:r>
              <a:rPr lang="en-US" sz="3200" b="1" dirty="0">
                <a:solidFill>
                  <a:srgbClr val="FF0000"/>
                </a:solidFill>
              </a:rPr>
              <a:t>The Paris </a:t>
            </a:r>
            <a:r>
              <a:rPr lang="en-US" sz="3200" b="1" dirty="0" smtClean="0">
                <a:solidFill>
                  <a:srgbClr val="FF0000"/>
                </a:solidFill>
              </a:rPr>
              <a:t>Agreement (2015) </a:t>
            </a:r>
            <a:r>
              <a:rPr lang="en-US" dirty="0"/>
              <a:t>called for a balance of climate finance between adaptation and mitigation, and specifically underscoring the need to increase adaptation support for parties most vulnerable to the effects of climate change, including Least Developed Countries and Small Island Developing States.</a:t>
            </a:r>
          </a:p>
        </p:txBody>
      </p:sp>
      <p:sp>
        <p:nvSpPr>
          <p:cNvPr id="4" name="Rectangle 3"/>
          <p:cNvSpPr/>
          <p:nvPr/>
        </p:nvSpPr>
        <p:spPr>
          <a:xfrm>
            <a:off x="588264" y="2972800"/>
            <a:ext cx="6096000" cy="1477328"/>
          </a:xfrm>
          <a:prstGeom prst="rect">
            <a:avLst/>
          </a:prstGeom>
        </p:spPr>
        <p:txBody>
          <a:bodyPr>
            <a:spAutoFit/>
          </a:bodyPr>
          <a:lstStyle/>
          <a:p>
            <a:pPr marL="285750" indent="-285750">
              <a:buFont typeface="Arial" panose="020B0604020202020204" pitchFamily="34" charset="0"/>
              <a:buChar char="•"/>
            </a:pPr>
            <a:r>
              <a:rPr lang="en-US" dirty="0"/>
              <a:t>A</a:t>
            </a:r>
            <a:r>
              <a:rPr lang="en-US" dirty="0" smtClean="0"/>
              <a:t> </a:t>
            </a:r>
            <a:r>
              <a:rPr lang="en-US" dirty="0"/>
              <a:t>global framework to avoid dangerous climate change by limiting global warming to well below 2°C and pursuing efforts to limit it to 1.5°C. </a:t>
            </a:r>
            <a:endParaRPr lang="en-US" dirty="0" smtClean="0"/>
          </a:p>
          <a:p>
            <a:pPr marL="285750" indent="-285750">
              <a:buFont typeface="Arial" panose="020B0604020202020204" pitchFamily="34" charset="0"/>
              <a:buChar char="•"/>
            </a:pPr>
            <a:r>
              <a:rPr lang="en-US" dirty="0" smtClean="0"/>
              <a:t>aims </a:t>
            </a:r>
            <a:r>
              <a:rPr lang="en-US" dirty="0"/>
              <a:t>to strengthen countries' ability to deal with the impacts of climate change and support them in their efforts.</a:t>
            </a:r>
          </a:p>
        </p:txBody>
      </p:sp>
    </p:spTree>
    <p:extLst>
      <p:ext uri="{BB962C8B-B14F-4D97-AF65-F5344CB8AC3E}">
        <p14:creationId xmlns:p14="http://schemas.microsoft.com/office/powerpoint/2010/main" val="644758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FB30416-5389-A742-BA5D-4DB22144B245}" vid="{5B8B506F-A750-304D-B266-E7BAF8FE9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 blue</Template>
  <TotalTime>13764</TotalTime>
  <Words>1318</Words>
  <Application>Microsoft Office PowerPoint</Application>
  <PresentationFormat>Widescreen</PresentationFormat>
  <Paragraphs>147</Paragraphs>
  <Slides>23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Garamond</vt:lpstr>
      <vt:lpstr>Helvetica</vt:lpstr>
      <vt:lpstr>Verdana</vt:lpstr>
      <vt:lpstr>Office Theme</vt:lpstr>
      <vt:lpstr>Guiding questions</vt:lpstr>
      <vt:lpstr>PowerPoint Presentation</vt:lpstr>
      <vt:lpstr>PowerPoint Presentation</vt:lpstr>
      <vt:lpstr>PowerPoint Presentation</vt:lpstr>
      <vt:lpstr>UNFCCC (UN Framework Convention on Climate Change)</vt:lpstr>
      <vt:lpstr>PowerPoint Presentation</vt:lpstr>
      <vt:lpstr>PowerPoint Presentation</vt:lpstr>
      <vt:lpstr>PowerPoint Presentation</vt:lpstr>
      <vt:lpstr>PowerPoint Presentation</vt:lpstr>
      <vt:lpstr>PowerPoint Presentation</vt:lpstr>
      <vt:lpstr>IPCC 1.5C report key questions</vt:lpstr>
      <vt:lpstr>IPCC SR1.5 main conclusions</vt:lpstr>
      <vt:lpstr>PowerPoint Presentation</vt:lpstr>
      <vt:lpstr>The observed 1°C (1.8°F) increase in  global average temperature is higher over land, Arctic, drylands and at night</vt:lpstr>
      <vt:lpstr>PowerPoint Presentation</vt:lpstr>
      <vt:lpstr>Global warming will undermine sustainable development  </vt:lpstr>
      <vt:lpstr>We are a long way from limiting warming to 1.5°C with current policies and commitments</vt:lpstr>
      <vt:lpstr>Can we limit warming to 1.5ºC?</vt:lpstr>
      <vt:lpstr>What are negative emissions?</vt:lpstr>
      <vt:lpstr>Mitigation options considered in IPCC report</vt:lpstr>
      <vt:lpstr>Possible pathway to 1.5C Energy System change from 2010 to 2050</vt:lpstr>
      <vt:lpstr>IPCC did not address equity in reducing emissions…</vt:lpstr>
      <vt:lpstr>The longer we wait….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policies and development goals Possibilities, probabilities, synergies and tradeoffs  Diana Liverman University of Arizona  LA IPCC SR1.5C Chapter 5 and SPM</dc:title>
  <dc:creator>Microsoft Office User</dc:creator>
  <cp:lastModifiedBy>tallen</cp:lastModifiedBy>
  <cp:revision>135</cp:revision>
  <dcterms:created xsi:type="dcterms:W3CDTF">2018-10-13T08:55:53Z</dcterms:created>
  <dcterms:modified xsi:type="dcterms:W3CDTF">2023-03-13T02:19:03Z</dcterms:modified>
</cp:coreProperties>
</file>